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356"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83" r:id="rId20"/>
    <p:sldId id="284" r:id="rId21"/>
    <p:sldId id="357"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C58DE6-21EA-402C-B463-5BF5AF2A0A3A}" type="datetimeFigureOut">
              <a:rPr lang="es-ES" smtClean="0"/>
              <a:t>02/05/2025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AB8E6C-5756-467B-99A1-C0C90BB2DD13}" type="slidenum">
              <a:rPr lang="es-ES" smtClean="0"/>
              <a:t>‹Nº›</a:t>
            </a:fld>
            <a:endParaRPr lang="es-ES"/>
          </a:p>
        </p:txBody>
      </p:sp>
    </p:spTree>
    <p:extLst>
      <p:ext uri="{BB962C8B-B14F-4D97-AF65-F5344CB8AC3E}">
        <p14:creationId xmlns:p14="http://schemas.microsoft.com/office/powerpoint/2010/main" val="3329496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B88B41C6-368C-457A-8958-C206E2DEFE7B}" type="slidenum">
              <a:rPr lang="es-ES" smtClean="0"/>
              <a:t>8</a:t>
            </a:fld>
            <a:endParaRPr lang="es-ES"/>
          </a:p>
        </p:txBody>
      </p:sp>
    </p:spTree>
    <p:extLst>
      <p:ext uri="{BB962C8B-B14F-4D97-AF65-F5344CB8AC3E}">
        <p14:creationId xmlns:p14="http://schemas.microsoft.com/office/powerpoint/2010/main" val="1132064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564883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91294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738537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1265417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1495124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576227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42561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53564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43175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2477847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43D45A-7DD2-4B82-9008-0DAF9B6F2E34}" type="datetimeFigureOut">
              <a:rPr lang="es-ES" smtClean="0"/>
              <a:t>02/05/2025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CFBF3D6-66EA-470E-86E6-77AF73C6E44A}" type="slidenum">
              <a:rPr lang="es-ES" smtClean="0"/>
              <a:t>‹Nº›</a:t>
            </a:fld>
            <a:endParaRPr lang="es-ES"/>
          </a:p>
        </p:txBody>
      </p:sp>
    </p:spTree>
    <p:extLst>
      <p:ext uri="{BB962C8B-B14F-4D97-AF65-F5344CB8AC3E}">
        <p14:creationId xmlns:p14="http://schemas.microsoft.com/office/powerpoint/2010/main" val="383992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43D45A-7DD2-4B82-9008-0DAF9B6F2E34}" type="datetimeFigureOut">
              <a:rPr lang="es-ES" smtClean="0"/>
              <a:t>02/05/2025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BF3D6-66EA-470E-86E6-77AF73C6E44A}" type="slidenum">
              <a:rPr lang="es-ES" smtClean="0"/>
              <a:t>‹Nº›</a:t>
            </a:fld>
            <a:endParaRPr lang="es-ES"/>
          </a:p>
        </p:txBody>
      </p:sp>
    </p:spTree>
    <p:extLst>
      <p:ext uri="{BB962C8B-B14F-4D97-AF65-F5344CB8AC3E}">
        <p14:creationId xmlns:p14="http://schemas.microsoft.com/office/powerpoint/2010/main" val="1071318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4lVNG_nGjgg" TargetMode="External"/><Relationship Id="rId2" Type="http://schemas.openxmlformats.org/officeDocument/2006/relationships/hyperlink" Target="https://youtu.be/1wG2FA4vfLQ"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jqdYGitlEzw" TargetMode="External"/><Relationship Id="rId2" Type="http://schemas.openxmlformats.org/officeDocument/2006/relationships/hyperlink" Target="https://youtu.be/kbBNaqsKa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facebook.com/Centro-de-Entrenamiento-en-EFT-Gary-Craig-en-Espa%C3%B1ol-366495630382747/" TargetMode="External"/><Relationship Id="rId2" Type="http://schemas.openxmlformats.org/officeDocument/2006/relationships/hyperlink" Target="http://www.eft-oficial.com/" TargetMode="External"/><Relationship Id="rId1" Type="http://schemas.openxmlformats.org/officeDocument/2006/relationships/slideLayout" Target="../slideLayouts/slideLayout2.xml"/><Relationship Id="rId6" Type="http://schemas.openxmlformats.org/officeDocument/2006/relationships/hyperlink" Target="https://www.youtube.com/channel/UCAPdNuuCDXDG2uMvhUVZJYA?view_as=subscriber" TargetMode="External"/><Relationship Id="rId5" Type="http://schemas.openxmlformats.org/officeDocument/2006/relationships/hyperlink" Target="https://www.instagram.com/eft.oficial/" TargetMode="External"/><Relationship Id="rId4" Type="http://schemas.openxmlformats.org/officeDocument/2006/relationships/hyperlink" Target="https://www.facebook.com/groups/202126707463523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268761"/>
            <a:ext cx="8373616" cy="792088"/>
          </a:xfrm>
        </p:spPr>
        <p:txBody>
          <a:bodyPr>
            <a:normAutofit/>
          </a:bodyPr>
          <a:lstStyle/>
          <a:p>
            <a:r>
              <a:rPr lang="es-ES" sz="3200" dirty="0">
                <a:solidFill>
                  <a:srgbClr val="FF0000"/>
                </a:solidFill>
              </a:rPr>
              <a:t>Centro de Entrenamiento en EFT Gary Craig</a:t>
            </a:r>
          </a:p>
        </p:txBody>
      </p:sp>
      <p:sp>
        <p:nvSpPr>
          <p:cNvPr id="3" name="2 Subtítulo"/>
          <p:cNvSpPr>
            <a:spLocks noGrp="1"/>
          </p:cNvSpPr>
          <p:nvPr>
            <p:ph type="subTitle" idx="1"/>
          </p:nvPr>
        </p:nvSpPr>
        <p:spPr>
          <a:xfrm>
            <a:off x="1331640" y="2564904"/>
            <a:ext cx="6400800" cy="1224136"/>
          </a:xfrm>
        </p:spPr>
        <p:txBody>
          <a:bodyPr>
            <a:noAutofit/>
          </a:bodyPr>
          <a:lstStyle/>
          <a:p>
            <a:r>
              <a:rPr lang="es-ES" sz="4000" b="1" dirty="0" smtClean="0">
                <a:solidFill>
                  <a:schemeClr val="bg1">
                    <a:lumMod val="50000"/>
                  </a:schemeClr>
                </a:solidFill>
              </a:rPr>
              <a:t>Material Introductorio a EFT </a:t>
            </a:r>
            <a:r>
              <a:rPr lang="es-ES" sz="4000" b="1" dirty="0">
                <a:solidFill>
                  <a:schemeClr val="bg1">
                    <a:lumMod val="50000"/>
                  </a:schemeClr>
                </a:solidFill>
              </a:rPr>
              <a:t>Estándar de </a:t>
            </a:r>
            <a:r>
              <a:rPr lang="es-ES" sz="4000" b="1" dirty="0" smtClean="0">
                <a:solidFill>
                  <a:schemeClr val="bg1">
                    <a:lumMod val="50000"/>
                  </a:schemeClr>
                </a:solidFill>
              </a:rPr>
              <a:t>Oro</a:t>
            </a:r>
            <a:endParaRPr lang="es-ES" sz="4000" b="1" dirty="0">
              <a:solidFill>
                <a:schemeClr val="bg1">
                  <a:lumMod val="50000"/>
                </a:schemeClr>
              </a:solidFill>
            </a:endParaRPr>
          </a:p>
        </p:txBody>
      </p:sp>
      <p:pic>
        <p:nvPicPr>
          <p:cNvPr id="1026" name="Picture 2" descr="C:\Users\Glo y Clau\Desktop\Centro Gary Español\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4725144"/>
            <a:ext cx="318135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82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691480"/>
          </a:xfrm>
        </p:spPr>
        <p:txBody>
          <a:bodyPr/>
          <a:lstStyle/>
          <a:p>
            <a:r>
              <a:rPr lang="es-ES" sz="3600" dirty="0"/>
              <a:t>RESULTADOS NEGATIVOS</a:t>
            </a:r>
          </a:p>
        </p:txBody>
      </p:sp>
      <p:sp>
        <p:nvSpPr>
          <p:cNvPr id="3" name="2 Marcador de contenido"/>
          <p:cNvSpPr>
            <a:spLocks noGrp="1"/>
          </p:cNvSpPr>
          <p:nvPr>
            <p:ph idx="1"/>
          </p:nvPr>
        </p:nvSpPr>
        <p:spPr>
          <a:xfrm>
            <a:off x="251520" y="1124744"/>
            <a:ext cx="8568952" cy="5544616"/>
          </a:xfrm>
        </p:spPr>
        <p:txBody>
          <a:bodyPr>
            <a:noAutofit/>
          </a:bodyPr>
          <a:lstStyle/>
          <a:p>
            <a:pPr lvl="0" algn="just"/>
            <a:r>
              <a:rPr lang="es-ES" sz="1600" dirty="0">
                <a:solidFill>
                  <a:schemeClr val="tx1">
                    <a:lumMod val="75000"/>
                    <a:lumOff val="25000"/>
                  </a:schemeClr>
                </a:solidFill>
              </a:rPr>
              <a:t>Algunas personas manifiestan no obtener ningún resultado positivo. Esto a menudo se debe a que EFT se practica de forma inadecuada.</a:t>
            </a:r>
          </a:p>
          <a:p>
            <a:pPr marL="0" lvl="0" indent="0" algn="just">
              <a:buNone/>
            </a:pPr>
            <a:endParaRPr lang="es-ES" sz="800" dirty="0">
              <a:solidFill>
                <a:schemeClr val="tx1">
                  <a:lumMod val="75000"/>
                  <a:lumOff val="25000"/>
                </a:schemeClr>
              </a:solidFill>
            </a:endParaRPr>
          </a:p>
          <a:p>
            <a:pPr lvl="0" algn="just"/>
            <a:r>
              <a:rPr lang="es-ES" sz="1600" dirty="0">
                <a:solidFill>
                  <a:schemeClr val="tx1">
                    <a:lumMod val="75000"/>
                    <a:lumOff val="25000"/>
                  </a:schemeClr>
                </a:solidFill>
              </a:rPr>
              <a:t>Un porcentaje pequeño de personas (estimo que menos del 3%) experimenta  alguna molestia como resultado del proceso.</a:t>
            </a:r>
          </a:p>
          <a:p>
            <a:pPr marL="0" lv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 En mi experiencia, </a:t>
            </a:r>
            <a:r>
              <a:rPr lang="es-ES" sz="1600" b="1" dirty="0">
                <a:solidFill>
                  <a:schemeClr val="tx1">
                    <a:lumMod val="75000"/>
                    <a:lumOff val="25000"/>
                  </a:schemeClr>
                </a:solidFill>
              </a:rPr>
              <a:t>los resultados negativos tienen como causa</a:t>
            </a:r>
            <a:r>
              <a:rPr lang="es-ES" sz="1600" dirty="0">
                <a:solidFill>
                  <a:schemeClr val="tx1">
                    <a:lumMod val="75000"/>
                    <a:lumOff val="25000"/>
                  </a:schemeClr>
                </a:solidFill>
              </a:rPr>
              <a:t>: </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(1) Una comprensión inadecuada del proceso de EFT </a:t>
            </a:r>
            <a:r>
              <a:rPr lang="es-ES" sz="1600" dirty="0" err="1">
                <a:solidFill>
                  <a:schemeClr val="tx1">
                    <a:lumMod val="75000"/>
                    <a:lumOff val="25000"/>
                  </a:schemeClr>
                </a:solidFill>
              </a:rPr>
              <a:t>Tapping</a:t>
            </a:r>
            <a:r>
              <a:rPr lang="es-ES" sz="1600" dirty="0">
                <a:solidFill>
                  <a:schemeClr val="tx1">
                    <a:lumMod val="75000"/>
                    <a:lumOff val="25000"/>
                  </a:schemeClr>
                </a:solidFill>
              </a:rPr>
              <a:t>.</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(2) Personas sin experiencia</a:t>
            </a:r>
            <a:r>
              <a:rPr lang="es-ES" sz="1600" b="1" dirty="0">
                <a:solidFill>
                  <a:schemeClr val="tx1">
                    <a:lumMod val="75000"/>
                    <a:lumOff val="25000"/>
                  </a:schemeClr>
                </a:solidFill>
              </a:rPr>
              <a:t> </a:t>
            </a:r>
            <a:r>
              <a:rPr lang="es-ES" sz="1600" dirty="0">
                <a:solidFill>
                  <a:schemeClr val="tx1">
                    <a:lumMod val="75000"/>
                    <a:lumOff val="25000"/>
                  </a:schemeClr>
                </a:solidFill>
              </a:rPr>
              <a:t>que “van más allá de sus posibilidades”.</a:t>
            </a:r>
          </a:p>
          <a:p>
            <a:pPr marL="0" indent="0" algn="just">
              <a:buNone/>
            </a:pPr>
            <a:endParaRPr lang="es-ES" sz="800" dirty="0">
              <a:solidFill>
                <a:schemeClr val="tx1">
                  <a:lumMod val="75000"/>
                  <a:lumOff val="25000"/>
                </a:schemeClr>
              </a:solidFill>
            </a:endParaRPr>
          </a:p>
          <a:p>
            <a:pPr algn="just"/>
            <a:r>
              <a:rPr lang="es-ES" sz="1600" dirty="0">
                <a:solidFill>
                  <a:schemeClr val="tx1">
                    <a:lumMod val="75000"/>
                    <a:lumOff val="25000"/>
                  </a:schemeClr>
                </a:solidFill>
              </a:rPr>
              <a:t>En raras ocasiones recibo comunicaciones (quizás una al año) de personas que creen que EFT los ha dañado. En la gran mayoría de los casos la causa probable </a:t>
            </a:r>
            <a:r>
              <a:rPr lang="es-ES" sz="1600" dirty="0" smtClean="0">
                <a:solidFill>
                  <a:schemeClr val="tx1">
                    <a:lumMod val="75000"/>
                    <a:lumOff val="25000"/>
                  </a:schemeClr>
                </a:solidFill>
              </a:rPr>
              <a:t>fue </a:t>
            </a:r>
            <a:r>
              <a:rPr lang="es-ES" sz="1600" dirty="0">
                <a:solidFill>
                  <a:schemeClr val="tx1">
                    <a:lumMod val="75000"/>
                    <a:lumOff val="25000"/>
                  </a:schemeClr>
                </a:solidFill>
              </a:rPr>
              <a:t>dejar al descubierto "problemas ocultos" durante la sesión que el terapeuta no supo manejar adecuadamente, o el efecto secundario de medicamentos que </a:t>
            </a:r>
            <a:r>
              <a:rPr lang="es-ES" sz="1600" dirty="0" smtClean="0">
                <a:solidFill>
                  <a:schemeClr val="tx1">
                    <a:lumMod val="75000"/>
                    <a:lumOff val="25000"/>
                  </a:schemeClr>
                </a:solidFill>
              </a:rPr>
              <a:t>había </a:t>
            </a:r>
            <a:r>
              <a:rPr lang="es-ES" sz="1600" dirty="0">
                <a:solidFill>
                  <a:schemeClr val="tx1">
                    <a:lumMod val="75000"/>
                    <a:lumOff val="25000"/>
                  </a:schemeClr>
                </a:solidFill>
              </a:rPr>
              <a:t>comenzado a tomar hacía poco tiempo.</a:t>
            </a:r>
          </a:p>
          <a:p>
            <a:pPr algn="just"/>
            <a:endParaRPr lang="es-ES" sz="800" dirty="0">
              <a:solidFill>
                <a:schemeClr val="tx1">
                  <a:lumMod val="75000"/>
                  <a:lumOff val="25000"/>
                </a:schemeClr>
              </a:solidFill>
            </a:endParaRPr>
          </a:p>
          <a:p>
            <a:pPr algn="just"/>
            <a:r>
              <a:rPr lang="es-ES" sz="1600" dirty="0">
                <a:solidFill>
                  <a:schemeClr val="tx1">
                    <a:lumMod val="75000"/>
                    <a:lumOff val="25000"/>
                  </a:schemeClr>
                </a:solidFill>
              </a:rPr>
              <a:t>EFT está aún en una etapa experimental y, aunque un número creciente de profesionales lo están practicando, no podemos afirmar que esté exento de riesgos. Habitualmente, bien aplicado, se trata sólo de un malestar temporal. Por favor, consulte a un profesional de la salud en lo referente al uso de EFT.</a:t>
            </a:r>
          </a:p>
          <a:p>
            <a:endParaRPr lang="es-ES" sz="1800" dirty="0"/>
          </a:p>
        </p:txBody>
      </p:sp>
    </p:spTree>
    <p:extLst>
      <p:ext uri="{BB962C8B-B14F-4D97-AF65-F5344CB8AC3E}">
        <p14:creationId xmlns:p14="http://schemas.microsoft.com/office/powerpoint/2010/main" val="1878983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4000" dirty="0">
                <a:solidFill>
                  <a:srgbClr val="FF0000"/>
                </a:solidFill>
                <a:effectLst/>
              </a:rPr>
              <a:t>Cómo hacer EFT </a:t>
            </a:r>
            <a:r>
              <a:rPr lang="es-ES" sz="4000" dirty="0" err="1">
                <a:solidFill>
                  <a:srgbClr val="FF0000"/>
                </a:solidFill>
                <a:effectLst/>
              </a:rPr>
              <a:t>Tapping</a:t>
            </a:r>
            <a:r>
              <a:rPr lang="es-ES" sz="4000" dirty="0">
                <a:solidFill>
                  <a:srgbClr val="FF0000"/>
                </a:solidFill>
                <a:effectLst/>
              </a:rPr>
              <a:t> básico - La Receta Básica</a:t>
            </a:r>
            <a:endParaRPr lang="es-ES" sz="4000" dirty="0">
              <a:solidFill>
                <a:srgbClr val="FF0000"/>
              </a:solidFill>
            </a:endParaRPr>
          </a:p>
        </p:txBody>
      </p:sp>
      <p:sp>
        <p:nvSpPr>
          <p:cNvPr id="3" name="2 Marcador de contenido"/>
          <p:cNvSpPr>
            <a:spLocks noGrp="1"/>
          </p:cNvSpPr>
          <p:nvPr>
            <p:ph idx="1"/>
          </p:nvPr>
        </p:nvSpPr>
        <p:spPr>
          <a:xfrm>
            <a:off x="457200" y="1600200"/>
            <a:ext cx="8229600" cy="4997152"/>
          </a:xfrm>
        </p:spPr>
        <p:txBody>
          <a:bodyPr>
            <a:normAutofit fontScale="85000" lnSpcReduction="20000"/>
          </a:bodyPr>
          <a:lstStyle/>
          <a:p>
            <a:pPr algn="just"/>
            <a:r>
              <a:rPr lang="es-ES" dirty="0">
                <a:solidFill>
                  <a:schemeClr val="tx1">
                    <a:lumMod val="75000"/>
                    <a:lumOff val="25000"/>
                  </a:schemeClr>
                </a:solidFill>
              </a:rPr>
              <a:t>La Receta Básica de EFT </a:t>
            </a:r>
            <a:r>
              <a:rPr lang="es-ES" dirty="0" err="1">
                <a:solidFill>
                  <a:schemeClr val="tx1">
                    <a:lumMod val="75000"/>
                    <a:lumOff val="25000"/>
                  </a:schemeClr>
                </a:solidFill>
              </a:rPr>
              <a:t>Tapping</a:t>
            </a:r>
            <a:r>
              <a:rPr lang="es-ES" dirty="0">
                <a:solidFill>
                  <a:schemeClr val="tx1">
                    <a:lumMod val="75000"/>
                    <a:lumOff val="25000"/>
                  </a:schemeClr>
                </a:solidFill>
              </a:rPr>
              <a:t> </a:t>
            </a:r>
            <a:r>
              <a:rPr lang="es-ES" dirty="0" smtClean="0">
                <a:solidFill>
                  <a:schemeClr val="tx1">
                    <a:lumMod val="75000"/>
                    <a:lumOff val="25000"/>
                  </a:schemeClr>
                </a:solidFill>
              </a:rPr>
              <a:t>combina golpecitos (</a:t>
            </a:r>
            <a:r>
              <a:rPr lang="es-ES" dirty="0" err="1" smtClean="0">
                <a:solidFill>
                  <a:schemeClr val="tx1">
                    <a:lumMod val="75000"/>
                    <a:lumOff val="25000"/>
                  </a:schemeClr>
                </a:solidFill>
              </a:rPr>
              <a:t>Tapping</a:t>
            </a:r>
            <a:r>
              <a:rPr lang="es-ES" dirty="0" smtClean="0">
                <a:solidFill>
                  <a:schemeClr val="tx1">
                    <a:lumMod val="75000"/>
                    <a:lumOff val="25000"/>
                  </a:schemeClr>
                </a:solidFill>
              </a:rPr>
              <a:t>) en diferentes puntos del cuerpo con frases que nos </a:t>
            </a:r>
            <a:r>
              <a:rPr lang="es-ES" dirty="0">
                <a:solidFill>
                  <a:schemeClr val="tx1">
                    <a:lumMod val="75000"/>
                    <a:lumOff val="25000"/>
                  </a:schemeClr>
                </a:solidFill>
              </a:rPr>
              <a:t>sintonizan con el asunto </a:t>
            </a:r>
            <a:r>
              <a:rPr lang="es-ES" dirty="0" smtClean="0">
                <a:solidFill>
                  <a:schemeClr val="tx1">
                    <a:lumMod val="75000"/>
                    <a:lumOff val="25000"/>
                  </a:schemeClr>
                </a:solidFill>
              </a:rPr>
              <a:t>a tratar. Esto</a:t>
            </a:r>
            <a:r>
              <a:rPr lang="es-ES" dirty="0">
                <a:solidFill>
                  <a:schemeClr val="tx1">
                    <a:lumMod val="75000"/>
                    <a:lumOff val="25000"/>
                  </a:schemeClr>
                </a:solidFill>
              </a:rPr>
              <a:t>, a su vez, nos conecta con las interrupciones de la energía que necesitamos resolver, diciéndole a nuestro sistema en qué estamos trabajando. </a:t>
            </a:r>
          </a:p>
          <a:p>
            <a:pPr algn="just"/>
            <a:endParaRPr lang="es-ES" dirty="0">
              <a:solidFill>
                <a:schemeClr val="tx1">
                  <a:lumMod val="75000"/>
                  <a:lumOff val="25000"/>
                </a:schemeClr>
              </a:solidFill>
            </a:endParaRPr>
          </a:p>
          <a:p>
            <a:pPr algn="just"/>
            <a:r>
              <a:rPr lang="es-ES" dirty="0">
                <a:solidFill>
                  <a:schemeClr val="tx1">
                    <a:lumMod val="75000"/>
                    <a:lumOff val="25000"/>
                  </a:schemeClr>
                </a:solidFill>
              </a:rPr>
              <a:t>Las emociones negativas se producen porque estamos sintonizados a ciertos pensamientos o circunstancias que, a su vez, interrumpen nuestros sistemas de energía. El miedo a las alturas no está presente, por ejemplo, mientras uno está leyendo la sección de cómic del periódico del domingo (y por lo tanto no está sintonizado con el problema).</a:t>
            </a:r>
          </a:p>
          <a:p>
            <a:pPr marL="0" indent="0" algn="just">
              <a:buNone/>
            </a:pPr>
            <a:endParaRPr lang="es-ES" dirty="0">
              <a:solidFill>
                <a:schemeClr val="tx1">
                  <a:lumMod val="75000"/>
                  <a:lumOff val="25000"/>
                </a:schemeClr>
              </a:solidFill>
            </a:endParaRPr>
          </a:p>
        </p:txBody>
      </p:sp>
    </p:spTree>
    <p:extLst>
      <p:ext uri="{BB962C8B-B14F-4D97-AF65-F5344CB8AC3E}">
        <p14:creationId xmlns:p14="http://schemas.microsoft.com/office/powerpoint/2010/main" val="1112353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1123528"/>
          </a:xfrm>
        </p:spPr>
        <p:txBody>
          <a:bodyPr/>
          <a:lstStyle/>
          <a:p>
            <a:r>
              <a:rPr lang="es-ES" sz="3600" dirty="0"/>
              <a:t>Los puntos de EFT </a:t>
            </a:r>
            <a:r>
              <a:rPr lang="es-ES" sz="3600" dirty="0" err="1"/>
              <a:t>Tapping</a:t>
            </a:r>
            <a:endParaRPr lang="es-ES" sz="3600" dirty="0"/>
          </a:p>
        </p:txBody>
      </p:sp>
      <p:pic>
        <p:nvPicPr>
          <p:cNvPr id="4" name="3 Marcador de contenido" descr="https://emofree.com/images/es/BRbodyPoints-Es.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988840"/>
            <a:ext cx="2592288" cy="2905084"/>
          </a:xfrm>
          <a:prstGeom prst="rect">
            <a:avLst/>
          </a:prstGeom>
          <a:noFill/>
          <a:ln>
            <a:noFill/>
          </a:ln>
        </p:spPr>
      </p:pic>
      <p:pic>
        <p:nvPicPr>
          <p:cNvPr id="5" name="4 Imagen" descr="https://emofree.com/images/es/BRkcPoint-Es.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64088" y="3097573"/>
            <a:ext cx="2214245" cy="1488440"/>
          </a:xfrm>
          <a:prstGeom prst="rect">
            <a:avLst/>
          </a:prstGeom>
          <a:noFill/>
          <a:ln>
            <a:noFill/>
          </a:ln>
        </p:spPr>
      </p:pic>
    </p:spTree>
    <p:extLst>
      <p:ext uri="{BB962C8B-B14F-4D97-AF65-F5344CB8AC3E}">
        <p14:creationId xmlns:p14="http://schemas.microsoft.com/office/powerpoint/2010/main" val="1311108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04664"/>
            <a:ext cx="8229600" cy="691480"/>
          </a:xfrm>
        </p:spPr>
        <p:txBody>
          <a:bodyPr/>
          <a:lstStyle/>
          <a:p>
            <a:r>
              <a:rPr lang="es-ES" sz="3600" dirty="0"/>
              <a:t>Consejos para el </a:t>
            </a:r>
            <a:r>
              <a:rPr lang="es-ES" sz="3600" dirty="0" err="1"/>
              <a:t>Tapping</a:t>
            </a:r>
            <a:endParaRPr lang="es-ES" sz="3600" dirty="0"/>
          </a:p>
        </p:txBody>
      </p:sp>
      <p:sp>
        <p:nvSpPr>
          <p:cNvPr id="3" name="2 Marcador de contenido"/>
          <p:cNvSpPr>
            <a:spLocks noGrp="1"/>
          </p:cNvSpPr>
          <p:nvPr>
            <p:ph idx="1"/>
          </p:nvPr>
        </p:nvSpPr>
        <p:spPr>
          <a:xfrm>
            <a:off x="457200" y="1268760"/>
            <a:ext cx="8229600" cy="4857403"/>
          </a:xfrm>
        </p:spPr>
        <p:txBody>
          <a:bodyPr>
            <a:normAutofit fontScale="70000" lnSpcReduction="20000"/>
          </a:bodyPr>
          <a:lstStyle/>
          <a:p>
            <a:pPr lvl="0" algn="just"/>
            <a:r>
              <a:rPr lang="es-ES" dirty="0">
                <a:solidFill>
                  <a:schemeClr val="tx1">
                    <a:lumMod val="75000"/>
                    <a:lumOff val="25000"/>
                  </a:schemeClr>
                </a:solidFill>
              </a:rPr>
              <a:t>Algunos de los puntos de </a:t>
            </a:r>
            <a:r>
              <a:rPr lang="es-ES" dirty="0" err="1">
                <a:solidFill>
                  <a:schemeClr val="tx1">
                    <a:lumMod val="75000"/>
                    <a:lumOff val="25000"/>
                  </a:schemeClr>
                </a:solidFill>
              </a:rPr>
              <a:t>Tapping</a:t>
            </a:r>
            <a:r>
              <a:rPr lang="es-ES" dirty="0">
                <a:solidFill>
                  <a:schemeClr val="tx1">
                    <a:lumMod val="75000"/>
                    <a:lumOff val="25000"/>
                  </a:schemeClr>
                </a:solidFill>
              </a:rPr>
              <a:t> se encuentran a ambos lados del cuerpo, basta con tocar uno de ellos.</a:t>
            </a:r>
          </a:p>
          <a:p>
            <a:pPr marL="0" lvl="0" indent="0" algn="just">
              <a:buNone/>
            </a:pPr>
            <a:r>
              <a:rPr lang="es-ES" dirty="0">
                <a:solidFill>
                  <a:schemeClr val="tx1">
                    <a:lumMod val="75000"/>
                    <a:lumOff val="25000"/>
                  </a:schemeClr>
                </a:solidFill>
              </a:rPr>
              <a:t> </a:t>
            </a:r>
          </a:p>
          <a:p>
            <a:pPr lvl="0" algn="just"/>
            <a:r>
              <a:rPr lang="es-ES" dirty="0">
                <a:solidFill>
                  <a:schemeClr val="tx1">
                    <a:lumMod val="75000"/>
                    <a:lumOff val="25000"/>
                  </a:schemeClr>
                </a:solidFill>
              </a:rPr>
              <a:t>Se puede cambiar de lado al estimularlos. </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El </a:t>
            </a:r>
            <a:r>
              <a:rPr lang="es-ES" dirty="0" err="1">
                <a:solidFill>
                  <a:schemeClr val="tx1">
                    <a:lumMod val="75000"/>
                    <a:lumOff val="25000"/>
                  </a:schemeClr>
                </a:solidFill>
              </a:rPr>
              <a:t>Tapping</a:t>
            </a:r>
            <a:r>
              <a:rPr lang="es-ES" dirty="0">
                <a:solidFill>
                  <a:schemeClr val="tx1">
                    <a:lumMod val="75000"/>
                    <a:lumOff val="25000"/>
                  </a:schemeClr>
                </a:solidFill>
              </a:rPr>
              <a:t> se realiza con dos o más dedos para </a:t>
            </a:r>
            <a:r>
              <a:rPr lang="es-ES" dirty="0" smtClean="0">
                <a:solidFill>
                  <a:schemeClr val="tx1">
                    <a:lumMod val="75000"/>
                    <a:lumOff val="25000"/>
                  </a:schemeClr>
                </a:solidFill>
              </a:rPr>
              <a:t>abarcar </a:t>
            </a:r>
            <a:r>
              <a:rPr lang="es-ES" dirty="0">
                <a:solidFill>
                  <a:schemeClr val="tx1">
                    <a:lumMod val="75000"/>
                    <a:lumOff val="25000"/>
                  </a:schemeClr>
                </a:solidFill>
              </a:rPr>
              <a:t>un área más grande y asegurar </a:t>
            </a:r>
            <a:r>
              <a:rPr lang="es-ES" dirty="0" smtClean="0">
                <a:solidFill>
                  <a:schemeClr val="tx1">
                    <a:lumMod val="75000"/>
                    <a:lumOff val="25000"/>
                  </a:schemeClr>
                </a:solidFill>
              </a:rPr>
              <a:t>se que </a:t>
            </a:r>
            <a:r>
              <a:rPr lang="es-ES" dirty="0">
                <a:solidFill>
                  <a:schemeClr val="tx1">
                    <a:lumMod val="75000"/>
                    <a:lumOff val="25000"/>
                  </a:schemeClr>
                </a:solidFill>
              </a:rPr>
              <a:t>cubra el punto correcto.</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Aunque puede hacer </a:t>
            </a:r>
            <a:r>
              <a:rPr lang="es-ES" dirty="0" err="1">
                <a:solidFill>
                  <a:schemeClr val="tx1">
                    <a:lumMod val="75000"/>
                    <a:lumOff val="25000"/>
                  </a:schemeClr>
                </a:solidFill>
              </a:rPr>
              <a:t>Tapping</a:t>
            </a:r>
            <a:r>
              <a:rPr lang="es-ES" dirty="0">
                <a:solidFill>
                  <a:schemeClr val="tx1">
                    <a:lumMod val="75000"/>
                    <a:lumOff val="25000"/>
                  </a:schemeClr>
                </a:solidFill>
              </a:rPr>
              <a:t> con los dedos de cualquier mano, la mayoría de la gente utiliza su mano dominante. </a:t>
            </a:r>
          </a:p>
          <a:p>
            <a:pPr marL="0" lvl="0" indent="0" algn="just">
              <a:buNone/>
            </a:pPr>
            <a:endParaRPr lang="es-ES" dirty="0">
              <a:solidFill>
                <a:schemeClr val="tx1">
                  <a:lumMod val="75000"/>
                  <a:lumOff val="25000"/>
                </a:schemeClr>
              </a:solidFill>
            </a:endParaRPr>
          </a:p>
          <a:p>
            <a:pPr lvl="0" algn="just"/>
            <a:r>
              <a:rPr lang="es-ES" dirty="0">
                <a:solidFill>
                  <a:schemeClr val="tx1">
                    <a:lumMod val="75000"/>
                    <a:lumOff val="25000"/>
                  </a:schemeClr>
                </a:solidFill>
              </a:rPr>
              <a:t>El proceso se memoriza fácilmente. Después de haber golpeado el punto Karate, el resto de los puntos descienden por el cuerpo. </a:t>
            </a:r>
          </a:p>
          <a:p>
            <a:endParaRPr lang="es-ES" dirty="0"/>
          </a:p>
        </p:txBody>
      </p:sp>
    </p:spTree>
    <p:extLst>
      <p:ext uri="{BB962C8B-B14F-4D97-AF65-F5344CB8AC3E}">
        <p14:creationId xmlns:p14="http://schemas.microsoft.com/office/powerpoint/2010/main" val="455104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835496"/>
          </a:xfrm>
        </p:spPr>
        <p:txBody>
          <a:bodyPr/>
          <a:lstStyle/>
          <a:p>
            <a:r>
              <a:rPr lang="es-ES" sz="4400" dirty="0">
                <a:solidFill>
                  <a:srgbClr val="FF0000"/>
                </a:solidFill>
              </a:rPr>
              <a:t>Los 5 pasos de la Receta Básica</a:t>
            </a:r>
          </a:p>
        </p:txBody>
      </p:sp>
      <p:sp>
        <p:nvSpPr>
          <p:cNvPr id="3" name="2 Marcador de contenido"/>
          <p:cNvSpPr>
            <a:spLocks noGrp="1"/>
          </p:cNvSpPr>
          <p:nvPr>
            <p:ph idx="1"/>
          </p:nvPr>
        </p:nvSpPr>
        <p:spPr>
          <a:xfrm>
            <a:off x="457200" y="1340768"/>
            <a:ext cx="8229600" cy="5184576"/>
          </a:xfrm>
        </p:spPr>
        <p:txBody>
          <a:bodyPr>
            <a:normAutofit fontScale="62500" lnSpcReduction="20000"/>
          </a:bodyPr>
          <a:lstStyle/>
          <a:p>
            <a:r>
              <a:rPr lang="es-ES" b="1" dirty="0">
                <a:solidFill>
                  <a:schemeClr val="accent5"/>
                </a:solidFill>
              </a:rPr>
              <a:t>1. Identifique el asunto</a:t>
            </a:r>
            <a:r>
              <a:rPr lang="es-ES" b="1" dirty="0" smtClean="0">
                <a:solidFill>
                  <a:schemeClr val="accent5"/>
                </a:solidFill>
              </a:rPr>
              <a:t>:</a:t>
            </a:r>
          </a:p>
          <a:p>
            <a:endParaRPr lang="es-ES" sz="1600" b="1" dirty="0">
              <a:solidFill>
                <a:schemeClr val="accent5"/>
              </a:solidFill>
            </a:endParaRPr>
          </a:p>
          <a:p>
            <a:pPr algn="just"/>
            <a:r>
              <a:rPr lang="es-ES" dirty="0">
                <a:solidFill>
                  <a:schemeClr val="tx1">
                    <a:lumMod val="75000"/>
                    <a:lumOff val="25000"/>
                  </a:schemeClr>
                </a:solidFill>
              </a:rPr>
              <a:t>Haga una nota mental de lo que quiere resolver. Por ejemplo: dolor en los hombros, mi padre me avergonzó en mi fiesta de cumpleaños cuando cumplí 8 o esa nota alta al cantar.  Asegúrese de centrarse sólo en un tema a la vez. </a:t>
            </a:r>
          </a:p>
          <a:p>
            <a:pPr marL="0" indent="0">
              <a:buNone/>
            </a:pPr>
            <a:endParaRPr lang="es-ES" b="1" dirty="0"/>
          </a:p>
          <a:p>
            <a:r>
              <a:rPr lang="es-ES" b="1" dirty="0">
                <a:solidFill>
                  <a:schemeClr val="accent5"/>
                </a:solidFill>
              </a:rPr>
              <a:t>2. Mida la intensidad inicial</a:t>
            </a:r>
            <a:r>
              <a:rPr lang="es-ES" b="1" dirty="0" smtClean="0">
                <a:solidFill>
                  <a:schemeClr val="accent5"/>
                </a:solidFill>
              </a:rPr>
              <a:t>:</a:t>
            </a:r>
          </a:p>
          <a:p>
            <a:endParaRPr lang="es-ES" sz="1600" b="1" dirty="0">
              <a:solidFill>
                <a:schemeClr val="accent5"/>
              </a:solidFill>
            </a:endParaRPr>
          </a:p>
          <a:p>
            <a:pPr algn="just"/>
            <a:r>
              <a:rPr lang="es-ES" dirty="0">
                <a:solidFill>
                  <a:schemeClr val="tx1">
                    <a:lumMod val="75000"/>
                    <a:lumOff val="25000"/>
                  </a:schemeClr>
                </a:solidFill>
              </a:rPr>
              <a:t>En una escala de 0 a 10, donde 10 es lo peor que el asunto puede ser y 0 implica que no hay problema de ningún tipo. Esto sirve como referencia para poder comparar nuestro progreso después de cada ronda de </a:t>
            </a:r>
            <a:r>
              <a:rPr lang="es-ES" dirty="0" err="1">
                <a:solidFill>
                  <a:schemeClr val="tx1">
                    <a:lumMod val="75000"/>
                    <a:lumOff val="25000"/>
                  </a:schemeClr>
                </a:solidFill>
              </a:rPr>
              <a:t>Tapping</a:t>
            </a:r>
            <a:r>
              <a:rPr lang="es-ES" dirty="0">
                <a:solidFill>
                  <a:schemeClr val="tx1">
                    <a:lumMod val="75000"/>
                    <a:lumOff val="25000"/>
                  </a:schemeClr>
                </a:solidFill>
              </a:rPr>
              <a:t>. </a:t>
            </a:r>
          </a:p>
          <a:p>
            <a:pPr algn="just"/>
            <a:endParaRPr lang="es-ES" sz="1600" dirty="0" smtClean="0">
              <a:solidFill>
                <a:schemeClr val="tx1">
                  <a:lumMod val="75000"/>
                  <a:lumOff val="25000"/>
                </a:schemeClr>
              </a:solidFill>
            </a:endParaRPr>
          </a:p>
          <a:p>
            <a:pPr algn="just"/>
            <a:r>
              <a:rPr lang="es-ES" dirty="0" smtClean="0">
                <a:solidFill>
                  <a:schemeClr val="tx1">
                    <a:lumMod val="75000"/>
                    <a:lumOff val="25000"/>
                  </a:schemeClr>
                </a:solidFill>
              </a:rPr>
              <a:t>Para </a:t>
            </a:r>
            <a:r>
              <a:rPr lang="es-ES" dirty="0">
                <a:solidFill>
                  <a:schemeClr val="tx1">
                    <a:lumMod val="75000"/>
                    <a:lumOff val="25000"/>
                  </a:schemeClr>
                </a:solidFill>
              </a:rPr>
              <a:t>problemas emocionales, puede recrear los recuerdos en su mente y evaluar sus molestias.</a:t>
            </a:r>
          </a:p>
          <a:p>
            <a:pPr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Para dolencias físicas puede evaluar simplemente el dolor o malestar existente.</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Para problemas de rendimiento puede medir </a:t>
            </a:r>
            <a:r>
              <a:rPr lang="es-ES" dirty="0" smtClean="0">
                <a:solidFill>
                  <a:schemeClr val="tx1">
                    <a:lumMod val="75000"/>
                    <a:lumOff val="25000"/>
                  </a:schemeClr>
                </a:solidFill>
              </a:rPr>
              <a:t>cuán cerca se encuentra del </a:t>
            </a:r>
            <a:r>
              <a:rPr lang="es-ES" dirty="0">
                <a:solidFill>
                  <a:schemeClr val="tx1">
                    <a:lumMod val="75000"/>
                    <a:lumOff val="25000"/>
                  </a:schemeClr>
                </a:solidFill>
              </a:rPr>
              <a:t>nivel de desempeño </a:t>
            </a:r>
            <a:r>
              <a:rPr lang="es-ES" dirty="0" smtClean="0">
                <a:solidFill>
                  <a:schemeClr val="tx1">
                    <a:lumMod val="75000"/>
                    <a:lumOff val="25000"/>
                  </a:schemeClr>
                </a:solidFill>
              </a:rPr>
              <a:t>deseado.</a:t>
            </a:r>
            <a:endParaRPr lang="es-ES" dirty="0"/>
          </a:p>
        </p:txBody>
      </p:sp>
    </p:spTree>
    <p:extLst>
      <p:ext uri="{BB962C8B-B14F-4D97-AF65-F5344CB8AC3E}">
        <p14:creationId xmlns:p14="http://schemas.microsoft.com/office/powerpoint/2010/main" val="694363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377280"/>
            <a:ext cx="8568952" cy="6292080"/>
          </a:xfrm>
        </p:spPr>
        <p:txBody>
          <a:bodyPr>
            <a:normAutofit fontScale="47500" lnSpcReduction="20000"/>
          </a:bodyPr>
          <a:lstStyle/>
          <a:p>
            <a:pPr marL="0" indent="0" algn="ctr">
              <a:buNone/>
            </a:pPr>
            <a:r>
              <a:rPr lang="es-ES" sz="4400" b="1" dirty="0" smtClean="0">
                <a:solidFill>
                  <a:srgbClr val="FF0000"/>
                </a:solidFill>
              </a:rPr>
              <a:t>Los 5 pasos de la Receta Básica</a:t>
            </a:r>
          </a:p>
          <a:p>
            <a:pPr marL="0" indent="0" algn="ctr">
              <a:buNone/>
            </a:pPr>
            <a:endParaRPr lang="es-ES" sz="1700" b="1" dirty="0" smtClean="0">
              <a:solidFill>
                <a:srgbClr val="FF0000"/>
              </a:solidFill>
            </a:endParaRPr>
          </a:p>
          <a:p>
            <a:r>
              <a:rPr lang="es-ES" sz="3800" b="1" dirty="0" smtClean="0">
                <a:solidFill>
                  <a:schemeClr val="accent5"/>
                </a:solidFill>
              </a:rPr>
              <a:t>3</a:t>
            </a:r>
            <a:r>
              <a:rPr lang="es-ES" sz="3800" b="1" dirty="0">
                <a:solidFill>
                  <a:schemeClr val="accent5"/>
                </a:solidFill>
              </a:rPr>
              <a:t>. La Frase Preparatoria:</a:t>
            </a:r>
            <a:endParaRPr lang="es-ES" sz="3800" b="1" dirty="0">
              <a:solidFill>
                <a:srgbClr val="00B050"/>
              </a:solidFill>
            </a:endParaRPr>
          </a:p>
          <a:p>
            <a:pPr marL="0" indent="0">
              <a:buNone/>
            </a:pPr>
            <a:endParaRPr lang="es-ES" sz="2100" b="1" dirty="0"/>
          </a:p>
          <a:p>
            <a:pPr algn="just"/>
            <a:r>
              <a:rPr lang="es-ES" sz="3400" dirty="0">
                <a:solidFill>
                  <a:schemeClr val="tx1">
                    <a:lumMod val="75000"/>
                    <a:lumOff val="25000"/>
                  </a:schemeClr>
                </a:solidFill>
              </a:rPr>
              <a:t>La </a:t>
            </a:r>
            <a:r>
              <a:rPr lang="es-ES" sz="3400" dirty="0" smtClean="0">
                <a:solidFill>
                  <a:schemeClr val="tx1">
                    <a:lumMod val="75000"/>
                    <a:lumOff val="25000"/>
                  </a:schemeClr>
                </a:solidFill>
              </a:rPr>
              <a:t>repetimos al iniciar cada ronda mientras </a:t>
            </a:r>
            <a:r>
              <a:rPr lang="es-ES" sz="3400" dirty="0">
                <a:solidFill>
                  <a:schemeClr val="tx1">
                    <a:lumMod val="75000"/>
                    <a:lumOff val="25000"/>
                  </a:schemeClr>
                </a:solidFill>
              </a:rPr>
              <a:t>hacemos </a:t>
            </a:r>
            <a:r>
              <a:rPr lang="es-ES" sz="3400" dirty="0" err="1">
                <a:solidFill>
                  <a:schemeClr val="tx1">
                    <a:lumMod val="75000"/>
                    <a:lumOff val="25000"/>
                  </a:schemeClr>
                </a:solidFill>
              </a:rPr>
              <a:t>tapping</a:t>
            </a:r>
            <a:r>
              <a:rPr lang="es-ES" sz="3400" dirty="0">
                <a:solidFill>
                  <a:schemeClr val="tx1">
                    <a:lumMod val="75000"/>
                    <a:lumOff val="25000"/>
                  </a:schemeClr>
                </a:solidFill>
              </a:rPr>
              <a:t> continuamente en el punto de Karate. Le permite saber a su sistema lo que está tratando de resolver. </a:t>
            </a:r>
            <a:r>
              <a:rPr lang="es-ES" sz="3400" dirty="0" smtClean="0">
                <a:solidFill>
                  <a:schemeClr val="tx1">
                    <a:lumMod val="75000"/>
                    <a:lumOff val="25000"/>
                  </a:schemeClr>
                </a:solidFill>
              </a:rPr>
              <a:t>Objetivos</a:t>
            </a:r>
            <a:r>
              <a:rPr lang="es-ES" sz="3400" dirty="0">
                <a:solidFill>
                  <a:schemeClr val="tx1">
                    <a:lumMod val="75000"/>
                    <a:lumOff val="25000"/>
                  </a:schemeClr>
                </a:solidFill>
              </a:rPr>
              <a:t>:</a:t>
            </a:r>
          </a:p>
          <a:p>
            <a:pPr marL="0" indent="0" algn="just">
              <a:buNone/>
            </a:pPr>
            <a:endParaRPr lang="es-ES" sz="1300" dirty="0">
              <a:solidFill>
                <a:schemeClr val="tx1">
                  <a:lumMod val="75000"/>
                  <a:lumOff val="25000"/>
                </a:schemeClr>
              </a:solidFill>
            </a:endParaRPr>
          </a:p>
          <a:p>
            <a:pPr algn="just"/>
            <a:r>
              <a:rPr lang="es-ES" sz="3400" dirty="0">
                <a:solidFill>
                  <a:schemeClr val="tx1">
                    <a:lumMod val="75000"/>
                    <a:lumOff val="25000"/>
                  </a:schemeClr>
                </a:solidFill>
              </a:rPr>
              <a:t>1) Reconocer el problema</a:t>
            </a:r>
          </a:p>
          <a:p>
            <a:pPr algn="just"/>
            <a:r>
              <a:rPr lang="es-ES" sz="3400" dirty="0">
                <a:solidFill>
                  <a:schemeClr val="tx1">
                    <a:lumMod val="75000"/>
                    <a:lumOff val="25000"/>
                  </a:schemeClr>
                </a:solidFill>
              </a:rPr>
              <a:t>2) Aceptarse a usted mismo a pesar de ello</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Decimos:</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"Aunque tengo este ___, me acepto profunda y completamente".</a:t>
            </a:r>
          </a:p>
          <a:p>
            <a:pPr algn="just"/>
            <a:endParaRPr lang="es-ES" sz="1300" dirty="0">
              <a:solidFill>
                <a:schemeClr val="tx1">
                  <a:lumMod val="75000"/>
                  <a:lumOff val="25000"/>
                </a:schemeClr>
              </a:solidFill>
            </a:endParaRPr>
          </a:p>
          <a:p>
            <a:pPr algn="just"/>
            <a:r>
              <a:rPr lang="es-ES" sz="3400" dirty="0">
                <a:solidFill>
                  <a:schemeClr val="tx1">
                    <a:lumMod val="75000"/>
                    <a:lumOff val="25000"/>
                  </a:schemeClr>
                </a:solidFill>
              </a:rPr>
              <a:t>El espacio en blanco representa el problema que desea resolver: dolor de hombro, miedo a las arañas, humillación en mi graduación de octavo grado, dificultad para los tiros libres en baloncesto.</a:t>
            </a:r>
          </a:p>
          <a:p>
            <a:pPr marL="0" indent="0" algn="just">
              <a:buNone/>
            </a:pPr>
            <a:endParaRPr lang="es-ES" sz="17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este dolor hombro,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este miedo a las arañas,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esta humillación en mi graduación de octavo grado, me acepto profunda y completamente</a:t>
            </a:r>
            <a:r>
              <a:rPr lang="es-ES" sz="3400" dirty="0" smtClean="0">
                <a:solidFill>
                  <a:schemeClr val="tx1">
                    <a:lumMod val="75000"/>
                    <a:lumOff val="25000"/>
                  </a:schemeClr>
                </a:solidFill>
              </a:rPr>
              <a:t>.”</a:t>
            </a:r>
          </a:p>
          <a:p>
            <a:pPr algn="just"/>
            <a:endParaRPr lang="es-ES" sz="1100" dirty="0">
              <a:solidFill>
                <a:schemeClr val="tx1">
                  <a:lumMod val="75000"/>
                  <a:lumOff val="25000"/>
                </a:schemeClr>
              </a:solidFill>
            </a:endParaRPr>
          </a:p>
          <a:p>
            <a:pPr algn="just"/>
            <a:r>
              <a:rPr lang="es-ES" sz="3400" dirty="0" smtClean="0">
                <a:solidFill>
                  <a:schemeClr val="tx1">
                    <a:lumMod val="75000"/>
                    <a:lumOff val="25000"/>
                  </a:schemeClr>
                </a:solidFill>
              </a:rPr>
              <a:t>“Aunque </a:t>
            </a:r>
            <a:r>
              <a:rPr lang="es-ES" sz="3400" dirty="0">
                <a:solidFill>
                  <a:schemeClr val="tx1">
                    <a:lumMod val="75000"/>
                    <a:lumOff val="25000"/>
                  </a:schemeClr>
                </a:solidFill>
              </a:rPr>
              <a:t>tengo esta dificultad haciendo tiros libres, me acepto profunda y completamente</a:t>
            </a:r>
            <a:r>
              <a:rPr lang="es-ES" sz="3400" dirty="0" smtClean="0">
                <a:solidFill>
                  <a:schemeClr val="tx1">
                    <a:lumMod val="75000"/>
                    <a:lumOff val="25000"/>
                  </a:schemeClr>
                </a:solidFill>
              </a:rPr>
              <a:t>.”</a:t>
            </a:r>
            <a:endParaRPr lang="es-ES" sz="3400" dirty="0">
              <a:solidFill>
                <a:schemeClr val="tx1">
                  <a:lumMod val="75000"/>
                  <a:lumOff val="25000"/>
                </a:schemeClr>
              </a:solidFill>
            </a:endParaRPr>
          </a:p>
          <a:p>
            <a:pPr marL="0" indent="0" algn="just">
              <a:buNone/>
            </a:pPr>
            <a:endParaRPr lang="es-ES" sz="1700" dirty="0">
              <a:solidFill>
                <a:schemeClr val="tx1">
                  <a:lumMod val="75000"/>
                  <a:lumOff val="25000"/>
                </a:schemeClr>
              </a:solidFill>
            </a:endParaRPr>
          </a:p>
          <a:p>
            <a:pPr algn="just"/>
            <a:r>
              <a:rPr lang="es-ES" sz="3400" dirty="0">
                <a:solidFill>
                  <a:schemeClr val="tx1">
                    <a:lumMod val="75000"/>
                    <a:lumOff val="25000"/>
                  </a:schemeClr>
                </a:solidFill>
              </a:rPr>
              <a:t>No todos los temas encajarán perfectamente en "Aunque tengo este ___," por lo que puede </a:t>
            </a:r>
            <a:r>
              <a:rPr lang="es-ES" sz="3400" dirty="0" smtClean="0">
                <a:solidFill>
                  <a:schemeClr val="tx1">
                    <a:lumMod val="75000"/>
                    <a:lumOff val="25000"/>
                  </a:schemeClr>
                </a:solidFill>
              </a:rPr>
              <a:t>usar cierta </a:t>
            </a:r>
            <a:r>
              <a:rPr lang="es-ES" sz="3400" dirty="0">
                <a:solidFill>
                  <a:schemeClr val="tx1">
                    <a:lumMod val="75000"/>
                    <a:lumOff val="25000"/>
                  </a:schemeClr>
                </a:solidFill>
              </a:rPr>
              <a:t>flexibilidad al diseñar su frase preparatoria. Por ejemplo, en lugar de "este dolor de hombro" se puede decir "aunque me duele mi </a:t>
            </a:r>
            <a:r>
              <a:rPr lang="es-ES" sz="3400" dirty="0" smtClean="0">
                <a:solidFill>
                  <a:schemeClr val="tx1">
                    <a:lumMod val="75000"/>
                    <a:lumOff val="25000"/>
                  </a:schemeClr>
                </a:solidFill>
              </a:rPr>
              <a:t>hombro… “, </a:t>
            </a:r>
            <a:r>
              <a:rPr lang="es-ES" sz="3400" dirty="0">
                <a:solidFill>
                  <a:schemeClr val="tx1">
                    <a:lumMod val="75000"/>
                    <a:lumOff val="25000"/>
                  </a:schemeClr>
                </a:solidFill>
              </a:rPr>
              <a:t>o</a:t>
            </a:r>
            <a:r>
              <a:rPr lang="es-ES" sz="3400" dirty="0" smtClean="0">
                <a:solidFill>
                  <a:schemeClr val="tx1">
                    <a:lumMod val="75000"/>
                    <a:lumOff val="25000"/>
                  </a:schemeClr>
                </a:solidFill>
              </a:rPr>
              <a:t> </a:t>
            </a:r>
            <a:r>
              <a:rPr lang="es-ES" sz="3400" dirty="0">
                <a:solidFill>
                  <a:schemeClr val="tx1">
                    <a:lumMod val="75000"/>
                    <a:lumOff val="25000"/>
                  </a:schemeClr>
                </a:solidFill>
              </a:rPr>
              <a:t>en vez de "esta humillación en mi graduación de octavo grado" podría decir </a:t>
            </a:r>
            <a:r>
              <a:rPr lang="es-ES" sz="3400" dirty="0" smtClean="0">
                <a:solidFill>
                  <a:schemeClr val="tx1">
                    <a:lumMod val="75000"/>
                    <a:lumOff val="25000"/>
                  </a:schemeClr>
                </a:solidFill>
              </a:rPr>
              <a:t> "mi </a:t>
            </a:r>
            <a:r>
              <a:rPr lang="es-ES" sz="3400" dirty="0">
                <a:solidFill>
                  <a:schemeClr val="tx1">
                    <a:lumMod val="75000"/>
                    <a:lumOff val="25000"/>
                  </a:schemeClr>
                </a:solidFill>
              </a:rPr>
              <a:t>padre me </a:t>
            </a:r>
            <a:r>
              <a:rPr lang="es-ES" sz="3400" dirty="0" smtClean="0">
                <a:solidFill>
                  <a:schemeClr val="tx1">
                    <a:lumMod val="75000"/>
                    <a:lumOff val="25000"/>
                  </a:schemeClr>
                </a:solidFill>
              </a:rPr>
              <a:t>humilló </a:t>
            </a:r>
            <a:r>
              <a:rPr lang="es-ES" sz="3400" dirty="0">
                <a:solidFill>
                  <a:schemeClr val="tx1">
                    <a:lumMod val="75000"/>
                    <a:lumOff val="25000"/>
                  </a:schemeClr>
                </a:solidFill>
              </a:rPr>
              <a:t>en mi graduación de octavo </a:t>
            </a:r>
            <a:r>
              <a:rPr lang="es-ES" sz="3400" dirty="0" smtClean="0">
                <a:solidFill>
                  <a:schemeClr val="tx1">
                    <a:lumMod val="75000"/>
                    <a:lumOff val="25000"/>
                  </a:schemeClr>
                </a:solidFill>
              </a:rPr>
              <a:t>grado."</a:t>
            </a:r>
            <a:endParaRPr lang="es-ES" sz="3400" dirty="0">
              <a:solidFill>
                <a:schemeClr val="tx1">
                  <a:lumMod val="75000"/>
                  <a:lumOff val="25000"/>
                </a:schemeClr>
              </a:solidFill>
            </a:endParaRPr>
          </a:p>
        </p:txBody>
      </p:sp>
    </p:spTree>
    <p:extLst>
      <p:ext uri="{BB962C8B-B14F-4D97-AF65-F5344CB8AC3E}">
        <p14:creationId xmlns:p14="http://schemas.microsoft.com/office/powerpoint/2010/main" val="2500720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336704"/>
          </a:xfrm>
        </p:spPr>
        <p:txBody>
          <a:bodyPr>
            <a:normAutofit fontScale="62500" lnSpcReduction="20000"/>
          </a:bodyPr>
          <a:lstStyle/>
          <a:p>
            <a:pPr marL="0" indent="0" algn="ctr">
              <a:buNone/>
            </a:pPr>
            <a:r>
              <a:rPr lang="es-ES" sz="2900" b="1" dirty="0">
                <a:solidFill>
                  <a:srgbClr val="FF0000"/>
                </a:solidFill>
              </a:rPr>
              <a:t>Los 5 pasos de la Receta Básica</a:t>
            </a:r>
          </a:p>
          <a:p>
            <a:pPr marL="0" indent="0" algn="just">
              <a:buNone/>
            </a:pPr>
            <a:endParaRPr lang="es-ES" sz="1100" dirty="0" smtClean="0">
              <a:solidFill>
                <a:schemeClr val="tx1">
                  <a:lumMod val="75000"/>
                  <a:lumOff val="25000"/>
                </a:schemeClr>
              </a:solidFill>
            </a:endParaRPr>
          </a:p>
          <a:p>
            <a:pPr algn="just"/>
            <a:r>
              <a:rPr lang="es-ES" dirty="0" smtClean="0">
                <a:solidFill>
                  <a:schemeClr val="tx1">
                    <a:lumMod val="75000"/>
                    <a:lumOff val="25000"/>
                  </a:schemeClr>
                </a:solidFill>
              </a:rPr>
              <a:t>Utilizando </a:t>
            </a:r>
            <a:r>
              <a:rPr lang="es-ES" dirty="0">
                <a:solidFill>
                  <a:schemeClr val="tx1">
                    <a:lumMod val="75000"/>
                    <a:lumOff val="25000"/>
                  </a:schemeClr>
                </a:solidFill>
              </a:rPr>
              <a:t>"Aunque tengo este ___", está escogiendo algo que representa su experiencia, </a:t>
            </a:r>
            <a:r>
              <a:rPr lang="es-ES" dirty="0" smtClean="0">
                <a:solidFill>
                  <a:schemeClr val="tx1">
                    <a:lumMod val="75000"/>
                    <a:lumOff val="25000"/>
                  </a:schemeClr>
                </a:solidFill>
              </a:rPr>
              <a:t>reacción </a:t>
            </a:r>
            <a:r>
              <a:rPr lang="es-ES" dirty="0">
                <a:solidFill>
                  <a:schemeClr val="tx1">
                    <a:lumMod val="75000"/>
                    <a:lumOff val="25000"/>
                  </a:schemeClr>
                </a:solidFill>
              </a:rPr>
              <a:t>o un problema que reconoce como propio. </a:t>
            </a:r>
            <a:endParaRPr lang="es-ES" dirty="0" smtClean="0">
              <a:solidFill>
                <a:schemeClr val="tx1">
                  <a:lumMod val="75000"/>
                  <a:lumOff val="25000"/>
                </a:schemeClr>
              </a:solidFill>
            </a:endParaRPr>
          </a:p>
          <a:p>
            <a:pPr algn="just"/>
            <a:endParaRPr lang="es-ES" sz="1100" dirty="0">
              <a:solidFill>
                <a:schemeClr val="tx1">
                  <a:lumMod val="75000"/>
                  <a:lumOff val="25000"/>
                </a:schemeClr>
              </a:solidFill>
            </a:endParaRPr>
          </a:p>
          <a:p>
            <a:pPr algn="just"/>
            <a:r>
              <a:rPr lang="es-ES" dirty="0" smtClean="0">
                <a:solidFill>
                  <a:schemeClr val="tx1">
                    <a:lumMod val="75000"/>
                    <a:lumOff val="25000"/>
                  </a:schemeClr>
                </a:solidFill>
              </a:rPr>
              <a:t>No utilizamos EFT </a:t>
            </a:r>
            <a:r>
              <a:rPr lang="es-ES" dirty="0">
                <a:solidFill>
                  <a:schemeClr val="tx1">
                    <a:lumMod val="75000"/>
                    <a:lumOff val="25000"/>
                  </a:schemeClr>
                </a:solidFill>
              </a:rPr>
              <a:t>en el problema de otra persona. Por ejemplo, en lugar de “aunque mi hijo es adicto a las drogas, me acepto profunda y completamente,” es mejor concentrarse en su propia </a:t>
            </a:r>
            <a:r>
              <a:rPr lang="es-ES" dirty="0" smtClean="0">
                <a:solidFill>
                  <a:schemeClr val="tx1">
                    <a:lumMod val="75000"/>
                    <a:lumOff val="25000"/>
                  </a:schemeClr>
                </a:solidFill>
              </a:rPr>
              <a:t>reacción: </a:t>
            </a:r>
            <a:r>
              <a:rPr lang="es-ES" dirty="0">
                <a:solidFill>
                  <a:schemeClr val="tx1">
                    <a:lumMod val="75000"/>
                    <a:lumOff val="25000"/>
                  </a:schemeClr>
                </a:solidFill>
              </a:rPr>
              <a:t>“aunque me siento frustrado por la adicción a las drogas de mi hijo”. O en lugar de “aunque mi esposo trabaja demasiado...” es mejor algo como: “Aunque me siento sola cuando mi esposo se queda hasta tarde en la oficina...” Nos dirigimos, entonces, a </a:t>
            </a:r>
            <a:r>
              <a:rPr lang="es-ES" i="1" dirty="0">
                <a:solidFill>
                  <a:schemeClr val="tx1">
                    <a:lumMod val="75000"/>
                    <a:lumOff val="25000"/>
                  </a:schemeClr>
                </a:solidFill>
              </a:rPr>
              <a:t>nuestra</a:t>
            </a:r>
            <a:r>
              <a:rPr lang="es-ES" dirty="0">
                <a:solidFill>
                  <a:schemeClr val="tx1">
                    <a:lumMod val="75000"/>
                    <a:lumOff val="25000"/>
                  </a:schemeClr>
                </a:solidFill>
              </a:rPr>
              <a:t> parte del problema en lugar de tratar de solucionar el problema de otra persona.</a:t>
            </a:r>
          </a:p>
          <a:p>
            <a:pPr algn="just"/>
            <a:endParaRPr lang="es-ES" sz="1000" dirty="0">
              <a:solidFill>
                <a:schemeClr val="tx1">
                  <a:lumMod val="75000"/>
                  <a:lumOff val="25000"/>
                </a:schemeClr>
              </a:solidFill>
            </a:endParaRPr>
          </a:p>
          <a:p>
            <a:pPr algn="just"/>
            <a:r>
              <a:rPr lang="es-ES" dirty="0">
                <a:solidFill>
                  <a:schemeClr val="tx1">
                    <a:lumMod val="75000"/>
                    <a:lumOff val="25000"/>
                  </a:schemeClr>
                </a:solidFill>
              </a:rPr>
              <a:t>Al identificar el problema con esta frase nos enfocamos en la perturbación energética inicial detrás de escena, por lo que el </a:t>
            </a:r>
            <a:r>
              <a:rPr lang="es-ES" dirty="0" err="1">
                <a:solidFill>
                  <a:schemeClr val="tx1">
                    <a:lumMod val="75000"/>
                    <a:lumOff val="25000"/>
                  </a:schemeClr>
                </a:solidFill>
              </a:rPr>
              <a:t>Tapping</a:t>
            </a:r>
            <a:r>
              <a:rPr lang="es-ES" dirty="0">
                <a:solidFill>
                  <a:schemeClr val="tx1">
                    <a:lumMod val="75000"/>
                    <a:lumOff val="25000"/>
                  </a:schemeClr>
                </a:solidFill>
              </a:rPr>
              <a:t> tiene algo que resolver.</a:t>
            </a:r>
          </a:p>
          <a:p>
            <a:endParaRPr lang="es-ES" sz="1400" dirty="0"/>
          </a:p>
          <a:p>
            <a:r>
              <a:rPr lang="es-ES" b="1" dirty="0">
                <a:solidFill>
                  <a:srgbClr val="FF0000"/>
                </a:solidFill>
              </a:rPr>
              <a:t>Importante, importante, importante:</a:t>
            </a:r>
          </a:p>
          <a:p>
            <a:pPr marL="0" indent="0">
              <a:buNone/>
            </a:pPr>
            <a:endParaRPr lang="es-ES" sz="1000" b="1" dirty="0">
              <a:solidFill>
                <a:srgbClr val="FF0000"/>
              </a:solidFill>
            </a:endParaRPr>
          </a:p>
          <a:p>
            <a:pPr algn="just"/>
            <a:r>
              <a:rPr lang="es-ES" dirty="0">
                <a:solidFill>
                  <a:schemeClr val="tx1">
                    <a:lumMod val="75000"/>
                    <a:lumOff val="25000"/>
                  </a:schemeClr>
                </a:solidFill>
              </a:rPr>
              <a:t>El lenguaje que utilizamos siempre apunta a lo negativo, ya que es lo que crea las interrupciones de energía. </a:t>
            </a:r>
            <a:r>
              <a:rPr lang="es-ES" dirty="0" smtClean="0">
                <a:solidFill>
                  <a:schemeClr val="tx1">
                    <a:lumMod val="75000"/>
                    <a:lumOff val="25000"/>
                  </a:schemeClr>
                </a:solidFill>
              </a:rPr>
              <a:t>EFT</a:t>
            </a:r>
            <a:r>
              <a:rPr lang="es-ES" dirty="0">
                <a:solidFill>
                  <a:schemeClr val="tx1">
                    <a:lumMod val="75000"/>
                    <a:lumOff val="25000"/>
                  </a:schemeClr>
                </a:solidFill>
              </a:rPr>
              <a:t>, al resolver lo negativo, permite </a:t>
            </a:r>
            <a:r>
              <a:rPr lang="es-ES" dirty="0" smtClean="0">
                <a:solidFill>
                  <a:schemeClr val="tx1">
                    <a:lumMod val="75000"/>
                    <a:lumOff val="25000"/>
                  </a:schemeClr>
                </a:solidFill>
              </a:rPr>
              <a:t>que surjan </a:t>
            </a:r>
            <a:r>
              <a:rPr lang="es-ES" dirty="0">
                <a:solidFill>
                  <a:schemeClr val="tx1">
                    <a:lumMod val="75000"/>
                    <a:lumOff val="25000"/>
                  </a:schemeClr>
                </a:solidFill>
              </a:rPr>
              <a:t>nuestros positivos </a:t>
            </a:r>
            <a:r>
              <a:rPr lang="es-ES" dirty="0" smtClean="0">
                <a:solidFill>
                  <a:schemeClr val="tx1">
                    <a:lumMod val="75000"/>
                    <a:lumOff val="25000"/>
                  </a:schemeClr>
                </a:solidFill>
              </a:rPr>
              <a:t>naturales.</a:t>
            </a:r>
            <a:endParaRPr lang="es-ES" dirty="0">
              <a:solidFill>
                <a:schemeClr val="tx1">
                  <a:lumMod val="75000"/>
                  <a:lumOff val="25000"/>
                </a:schemeClr>
              </a:solidFill>
            </a:endParaRPr>
          </a:p>
        </p:txBody>
      </p:sp>
    </p:spTree>
    <p:extLst>
      <p:ext uri="{BB962C8B-B14F-4D97-AF65-F5344CB8AC3E}">
        <p14:creationId xmlns:p14="http://schemas.microsoft.com/office/powerpoint/2010/main" val="2048797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264696"/>
          </a:xfrm>
        </p:spPr>
        <p:txBody>
          <a:bodyPr>
            <a:normAutofit fontScale="62500" lnSpcReduction="20000"/>
          </a:bodyPr>
          <a:lstStyle/>
          <a:p>
            <a:pPr marL="0" indent="0" algn="ctr">
              <a:buNone/>
            </a:pPr>
            <a:r>
              <a:rPr lang="es-ES" sz="2800" b="1" dirty="0">
                <a:solidFill>
                  <a:srgbClr val="FF0000"/>
                </a:solidFill>
              </a:rPr>
              <a:t>Los 5 pasos de la Receta Básica</a:t>
            </a:r>
          </a:p>
          <a:p>
            <a:pPr marL="0" indent="0">
              <a:buNone/>
            </a:pPr>
            <a:endParaRPr lang="es-ES" sz="1000" b="1" dirty="0" smtClean="0">
              <a:solidFill>
                <a:schemeClr val="accent5"/>
              </a:solidFill>
            </a:endParaRPr>
          </a:p>
          <a:p>
            <a:r>
              <a:rPr lang="es-ES" sz="3300" b="1" dirty="0" smtClean="0">
                <a:solidFill>
                  <a:schemeClr val="accent5"/>
                </a:solidFill>
              </a:rPr>
              <a:t>4</a:t>
            </a:r>
            <a:r>
              <a:rPr lang="es-ES" sz="3300" b="1" dirty="0">
                <a:solidFill>
                  <a:schemeClr val="accent5"/>
                </a:solidFill>
              </a:rPr>
              <a:t>. La Secuencia:</a:t>
            </a:r>
          </a:p>
          <a:p>
            <a:pPr marL="0" indent="0" algn="just">
              <a:buNone/>
            </a:pPr>
            <a:endParaRPr lang="es-ES" sz="1100" dirty="0">
              <a:solidFill>
                <a:schemeClr val="tx1">
                  <a:lumMod val="75000"/>
                  <a:lumOff val="25000"/>
                </a:schemeClr>
              </a:solidFill>
            </a:endParaRPr>
          </a:p>
          <a:p>
            <a:pPr algn="just"/>
            <a:r>
              <a:rPr lang="es-ES" dirty="0" smtClean="0">
                <a:solidFill>
                  <a:schemeClr val="tx1">
                    <a:lumMod val="75000"/>
                    <a:lumOff val="25000"/>
                  </a:schemeClr>
                </a:solidFill>
              </a:rPr>
              <a:t>Balancea </a:t>
            </a:r>
            <a:r>
              <a:rPr lang="es-ES" dirty="0">
                <a:solidFill>
                  <a:schemeClr val="tx1">
                    <a:lumMod val="75000"/>
                    <a:lumOff val="25000"/>
                  </a:schemeClr>
                </a:solidFill>
              </a:rPr>
              <a:t>las vías de energía del </a:t>
            </a:r>
            <a:r>
              <a:rPr lang="es-ES" dirty="0" smtClean="0">
                <a:solidFill>
                  <a:schemeClr val="tx1">
                    <a:lumMod val="75000"/>
                    <a:lumOff val="25000"/>
                  </a:schemeClr>
                </a:solidFill>
              </a:rPr>
              <a:t>cuerpo </a:t>
            </a:r>
            <a:r>
              <a:rPr lang="es-ES" dirty="0">
                <a:solidFill>
                  <a:schemeClr val="tx1">
                    <a:lumMod val="75000"/>
                    <a:lumOff val="25000"/>
                  </a:schemeClr>
                </a:solidFill>
              </a:rPr>
              <a:t>haciendo </a:t>
            </a:r>
            <a:r>
              <a:rPr lang="es-ES" dirty="0" err="1">
                <a:solidFill>
                  <a:schemeClr val="tx1">
                    <a:lumMod val="75000"/>
                    <a:lumOff val="25000"/>
                  </a:schemeClr>
                </a:solidFill>
              </a:rPr>
              <a:t>Tapping</a:t>
            </a:r>
            <a:r>
              <a:rPr lang="es-ES" dirty="0">
                <a:solidFill>
                  <a:schemeClr val="tx1">
                    <a:lumMod val="75000"/>
                    <a:lumOff val="25000"/>
                  </a:schemeClr>
                </a:solidFill>
              </a:rPr>
              <a:t> en cada uno de los </a:t>
            </a:r>
            <a:r>
              <a:rPr lang="es-ES" dirty="0" smtClean="0">
                <a:solidFill>
                  <a:schemeClr val="tx1">
                    <a:lumMod val="75000"/>
                    <a:lumOff val="25000"/>
                  </a:schemeClr>
                </a:solidFill>
              </a:rPr>
              <a:t>puntos y repitiendo una </a:t>
            </a:r>
            <a:r>
              <a:rPr lang="es-ES" dirty="0">
                <a:solidFill>
                  <a:schemeClr val="tx1">
                    <a:lumMod val="75000"/>
                    <a:lumOff val="25000"/>
                  </a:schemeClr>
                </a:solidFill>
              </a:rPr>
              <a:t>Frase Recordatoria que mantiene al sistema enfocado en el tema. </a:t>
            </a:r>
          </a:p>
          <a:p>
            <a:pPr marL="0" indent="0" algn="just">
              <a:buNone/>
            </a:pPr>
            <a:endParaRPr lang="es-ES" sz="1000" dirty="0">
              <a:solidFill>
                <a:schemeClr val="tx1">
                  <a:lumMod val="75000"/>
                  <a:lumOff val="25000"/>
                </a:schemeClr>
              </a:solidFill>
            </a:endParaRPr>
          </a:p>
          <a:p>
            <a:pPr algn="just"/>
            <a:r>
              <a:rPr lang="es-ES" dirty="0">
                <a:solidFill>
                  <a:schemeClr val="tx1">
                    <a:lumMod val="75000"/>
                    <a:lumOff val="25000"/>
                  </a:schemeClr>
                </a:solidFill>
              </a:rPr>
              <a:t>La Frase Recordatoria identifica el problema con un texto breve, </a:t>
            </a:r>
            <a:r>
              <a:rPr lang="es-ES" dirty="0" smtClean="0">
                <a:solidFill>
                  <a:schemeClr val="tx1">
                    <a:lumMod val="75000"/>
                    <a:lumOff val="25000"/>
                  </a:schemeClr>
                </a:solidFill>
              </a:rPr>
              <a:t>un </a:t>
            </a:r>
            <a:r>
              <a:rPr lang="es-ES" dirty="0">
                <a:solidFill>
                  <a:schemeClr val="tx1">
                    <a:lumMod val="75000"/>
                    <a:lumOff val="25000"/>
                  </a:schemeClr>
                </a:solidFill>
              </a:rPr>
              <a:t>resumen de la parte negativa de la Frase </a:t>
            </a:r>
            <a:r>
              <a:rPr lang="es-ES" dirty="0" smtClean="0">
                <a:solidFill>
                  <a:schemeClr val="tx1">
                    <a:lumMod val="75000"/>
                    <a:lumOff val="25000"/>
                  </a:schemeClr>
                </a:solidFill>
              </a:rPr>
              <a:t>Preparatoria. </a:t>
            </a:r>
            <a:r>
              <a:rPr lang="es-ES" dirty="0">
                <a:solidFill>
                  <a:schemeClr val="tx1">
                    <a:lumMod val="75000"/>
                    <a:lumOff val="25000"/>
                  </a:schemeClr>
                </a:solidFill>
              </a:rPr>
              <a:t>Por ejemplo: </a:t>
            </a:r>
          </a:p>
          <a:p>
            <a:pPr marL="0" indent="0" algn="just">
              <a:buNone/>
            </a:pPr>
            <a:endParaRPr lang="es-ES" sz="1000" dirty="0">
              <a:solidFill>
                <a:schemeClr val="tx1">
                  <a:lumMod val="75000"/>
                  <a:lumOff val="25000"/>
                </a:schemeClr>
              </a:solidFill>
            </a:endParaRPr>
          </a:p>
          <a:p>
            <a:pPr algn="just"/>
            <a:r>
              <a:rPr lang="es-ES" dirty="0">
                <a:solidFill>
                  <a:schemeClr val="tx1">
                    <a:lumMod val="75000"/>
                    <a:lumOff val="25000"/>
                  </a:schemeClr>
                </a:solidFill>
              </a:rPr>
              <a:t>"Este hombro dolorido",</a:t>
            </a:r>
          </a:p>
          <a:p>
            <a:pPr algn="just"/>
            <a:r>
              <a:rPr lang="es-ES" dirty="0">
                <a:solidFill>
                  <a:schemeClr val="tx1">
                    <a:lumMod val="75000"/>
                    <a:lumOff val="25000"/>
                  </a:schemeClr>
                </a:solidFill>
              </a:rPr>
              <a:t>"Mi padre me avergonzó",</a:t>
            </a:r>
          </a:p>
          <a:p>
            <a:pPr algn="just"/>
            <a:r>
              <a:rPr lang="es-ES" dirty="0">
                <a:solidFill>
                  <a:schemeClr val="tx1">
                    <a:lumMod val="75000"/>
                    <a:lumOff val="25000"/>
                  </a:schemeClr>
                </a:solidFill>
              </a:rPr>
              <a:t>"Esta dificultad para cantar esa nota alta".</a:t>
            </a:r>
          </a:p>
          <a:p>
            <a:pPr marL="0" indent="0" algn="just">
              <a:buNone/>
            </a:pPr>
            <a:endParaRPr lang="es-ES" sz="1500" dirty="0">
              <a:solidFill>
                <a:schemeClr val="tx1">
                  <a:lumMod val="75000"/>
                  <a:lumOff val="25000"/>
                </a:schemeClr>
              </a:solidFill>
            </a:endParaRPr>
          </a:p>
          <a:p>
            <a:r>
              <a:rPr lang="es-ES" sz="3300" b="1" dirty="0">
                <a:solidFill>
                  <a:schemeClr val="accent5"/>
                </a:solidFill>
              </a:rPr>
              <a:t>5. Vuelva a medir la intensidad:</a:t>
            </a:r>
          </a:p>
          <a:p>
            <a:pPr marL="0" indent="0" algn="just">
              <a:buNone/>
            </a:pPr>
            <a:endParaRPr lang="es-ES" sz="1100" b="1" dirty="0">
              <a:solidFill>
                <a:schemeClr val="tx1">
                  <a:lumMod val="75000"/>
                  <a:lumOff val="25000"/>
                </a:schemeClr>
              </a:solidFill>
            </a:endParaRPr>
          </a:p>
          <a:p>
            <a:pPr algn="just"/>
            <a:r>
              <a:rPr lang="es-ES" dirty="0">
                <a:solidFill>
                  <a:schemeClr val="tx1">
                    <a:lumMod val="75000"/>
                    <a:lumOff val="25000"/>
                  </a:schemeClr>
                </a:solidFill>
              </a:rPr>
              <a:t>En una escala de 0 a 10 y compárela con el nivel inicial para ver cuánto progreso ha logrado. Si no ha bajado a cero </a:t>
            </a:r>
            <a:r>
              <a:rPr lang="es-ES" dirty="0" smtClean="0">
                <a:solidFill>
                  <a:schemeClr val="tx1">
                    <a:lumMod val="75000"/>
                    <a:lumOff val="25000"/>
                  </a:schemeClr>
                </a:solidFill>
              </a:rPr>
              <a:t>repita </a:t>
            </a:r>
            <a:r>
              <a:rPr lang="es-ES" dirty="0">
                <a:solidFill>
                  <a:schemeClr val="tx1">
                    <a:lumMod val="75000"/>
                    <a:lumOff val="25000"/>
                  </a:schemeClr>
                </a:solidFill>
              </a:rPr>
              <a:t>el proceso hasta llegar al cero o alcanzar una meseta en algún nivel. </a:t>
            </a:r>
          </a:p>
          <a:p>
            <a:pPr algn="just"/>
            <a:endParaRPr lang="es-ES" dirty="0">
              <a:solidFill>
                <a:schemeClr val="tx1">
                  <a:lumMod val="75000"/>
                  <a:lumOff val="25000"/>
                </a:schemeClr>
              </a:solidFill>
            </a:endParaRPr>
          </a:p>
          <a:p>
            <a:pPr algn="just"/>
            <a:r>
              <a:rPr lang="es-ES" dirty="0">
                <a:solidFill>
                  <a:schemeClr val="tx1">
                    <a:lumMod val="75000"/>
                    <a:lumOff val="25000"/>
                  </a:schemeClr>
                </a:solidFill>
              </a:rPr>
              <a:t>Video de </a:t>
            </a:r>
            <a:r>
              <a:rPr lang="es-ES" dirty="0" smtClean="0">
                <a:solidFill>
                  <a:schemeClr val="tx1">
                    <a:lumMod val="75000"/>
                    <a:lumOff val="25000"/>
                  </a:schemeClr>
                </a:solidFill>
              </a:rPr>
              <a:t>la Receta Básica: </a:t>
            </a:r>
          </a:p>
          <a:p>
            <a:pPr algn="just"/>
            <a:endParaRPr lang="es-ES" u="sng" dirty="0">
              <a:solidFill>
                <a:schemeClr val="tx1">
                  <a:lumMod val="75000"/>
                  <a:lumOff val="25000"/>
                </a:schemeClr>
              </a:solidFill>
            </a:endParaRPr>
          </a:p>
          <a:p>
            <a:pPr algn="just"/>
            <a:r>
              <a:rPr lang="es-ES" u="sng" dirty="0" smtClean="0">
                <a:hlinkClick r:id="rId2"/>
              </a:rPr>
              <a:t>Receta Básica Gary Craig</a:t>
            </a:r>
            <a:endParaRPr lang="es-ES" u="sng" dirty="0" smtClean="0"/>
          </a:p>
          <a:p>
            <a:pPr algn="just"/>
            <a:r>
              <a:rPr lang="es-ES" dirty="0" smtClean="0">
                <a:solidFill>
                  <a:schemeClr val="tx1">
                    <a:lumMod val="75000"/>
                    <a:lumOff val="25000"/>
                  </a:schemeClr>
                </a:solidFill>
                <a:hlinkClick r:id="rId3"/>
              </a:rPr>
              <a:t>Receta Básica en español</a:t>
            </a:r>
            <a:endParaRPr lang="es-ES" dirty="0">
              <a:solidFill>
                <a:schemeClr val="tx1">
                  <a:lumMod val="75000"/>
                  <a:lumOff val="25000"/>
                </a:schemeClr>
              </a:solidFill>
            </a:endParaRPr>
          </a:p>
        </p:txBody>
      </p:sp>
    </p:spTree>
    <p:extLst>
      <p:ext uri="{BB962C8B-B14F-4D97-AF65-F5344CB8AC3E}">
        <p14:creationId xmlns:p14="http://schemas.microsoft.com/office/powerpoint/2010/main" val="2266656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907504"/>
          </a:xfrm>
        </p:spPr>
        <p:txBody>
          <a:bodyPr>
            <a:normAutofit/>
          </a:bodyPr>
          <a:lstStyle/>
          <a:p>
            <a:r>
              <a:rPr lang="es-ES" sz="3600" dirty="0" smtClean="0">
                <a:solidFill>
                  <a:srgbClr val="FF0000"/>
                </a:solidFill>
              </a:rPr>
              <a:t>Receta Básica - Prueba </a:t>
            </a:r>
            <a:r>
              <a:rPr lang="es-ES" sz="3600" dirty="0">
                <a:solidFill>
                  <a:srgbClr val="FF0000"/>
                </a:solidFill>
              </a:rPr>
              <a:t>de manejo</a:t>
            </a:r>
          </a:p>
        </p:txBody>
      </p:sp>
      <p:sp>
        <p:nvSpPr>
          <p:cNvPr id="3" name="2 Marcador de contenido"/>
          <p:cNvSpPr>
            <a:spLocks noGrp="1"/>
          </p:cNvSpPr>
          <p:nvPr>
            <p:ph idx="1"/>
          </p:nvPr>
        </p:nvSpPr>
        <p:spPr/>
        <p:txBody>
          <a:bodyPr>
            <a:normAutofit fontScale="77500" lnSpcReduction="20000"/>
          </a:bodyPr>
          <a:lstStyle/>
          <a:p>
            <a:pPr algn="just"/>
            <a:r>
              <a:rPr lang="es-ES" dirty="0">
                <a:solidFill>
                  <a:schemeClr val="tx1">
                    <a:lumMod val="75000"/>
                    <a:lumOff val="25000"/>
                  </a:schemeClr>
                </a:solidFill>
              </a:rPr>
              <a:t>Escoja un asunto suyo y haga </a:t>
            </a:r>
            <a:r>
              <a:rPr lang="es-ES" dirty="0" err="1">
                <a:solidFill>
                  <a:schemeClr val="tx1">
                    <a:lumMod val="75000"/>
                    <a:lumOff val="25000"/>
                  </a:schemeClr>
                </a:solidFill>
              </a:rPr>
              <a:t>Tapping</a:t>
            </a:r>
            <a:r>
              <a:rPr lang="es-ES" dirty="0">
                <a:solidFill>
                  <a:schemeClr val="tx1">
                    <a:lumMod val="75000"/>
                    <a:lumOff val="25000"/>
                  </a:schemeClr>
                </a:solidFill>
              </a:rPr>
              <a:t> conmigo en el siguiente video. Con algunas rondas de práctica se incorporará el proceso en su memoria y será capaz de aplicarlo a una amplia variedad de asuntos. </a:t>
            </a:r>
            <a:endParaRPr lang="es-ES" dirty="0" smtClean="0">
              <a:solidFill>
                <a:schemeClr val="tx1">
                  <a:lumMod val="75000"/>
                  <a:lumOff val="25000"/>
                </a:schemeClr>
              </a:solidFill>
            </a:endParaRPr>
          </a:p>
          <a:p>
            <a:pPr algn="just"/>
            <a:endParaRPr lang="es-ES" sz="1600" dirty="0">
              <a:solidFill>
                <a:schemeClr val="tx1">
                  <a:lumMod val="75000"/>
                  <a:lumOff val="25000"/>
                </a:schemeClr>
              </a:solidFill>
            </a:endParaRPr>
          </a:p>
          <a:p>
            <a:pPr algn="just"/>
            <a:r>
              <a:rPr lang="es-ES" dirty="0">
                <a:solidFill>
                  <a:schemeClr val="tx1">
                    <a:lumMod val="75000"/>
                    <a:lumOff val="25000"/>
                  </a:schemeClr>
                </a:solidFill>
              </a:rPr>
              <a:t>Recuerde que es aún un principiante, por lo que puede o no experimentar alivio esta primera vez. </a:t>
            </a:r>
            <a:r>
              <a:rPr lang="es-ES" dirty="0" smtClean="0">
                <a:solidFill>
                  <a:schemeClr val="tx1">
                    <a:lumMod val="75000"/>
                    <a:lumOff val="25000"/>
                  </a:schemeClr>
                </a:solidFill>
              </a:rPr>
              <a:t>El objetivo es </a:t>
            </a:r>
            <a:r>
              <a:rPr lang="es-ES" dirty="0">
                <a:solidFill>
                  <a:schemeClr val="tx1">
                    <a:lumMod val="75000"/>
                    <a:lumOff val="25000"/>
                  </a:schemeClr>
                </a:solidFill>
              </a:rPr>
              <a:t>familiarizarlo con el proceso. Los resultados se irán dando a medida que expanda el uso de la Receta Básica. Además hay mucho más para aprender más allá de la Receta Básica.</a:t>
            </a:r>
          </a:p>
          <a:p>
            <a:pPr marL="0" indent="0">
              <a:buNone/>
            </a:pPr>
            <a:endParaRPr lang="es-ES" sz="1500" dirty="0"/>
          </a:p>
          <a:p>
            <a:r>
              <a:rPr lang="es-ES" u="sng" dirty="0" smtClean="0">
                <a:hlinkClick r:id="rId2"/>
              </a:rPr>
              <a:t>Prueba de manejo-Gary Craig</a:t>
            </a:r>
            <a:endParaRPr lang="es-ES" u="sng" dirty="0" smtClean="0"/>
          </a:p>
          <a:p>
            <a:endParaRPr lang="es-ES" sz="1300" u="sng" dirty="0" smtClean="0"/>
          </a:p>
          <a:p>
            <a:r>
              <a:rPr lang="es-ES" dirty="0" smtClean="0">
                <a:hlinkClick r:id="rId3"/>
              </a:rPr>
              <a:t>Prueba de manejo en español</a:t>
            </a:r>
            <a:endParaRPr lang="es-ES" dirty="0"/>
          </a:p>
          <a:p>
            <a:endParaRPr lang="es-ES" dirty="0"/>
          </a:p>
        </p:txBody>
      </p:sp>
    </p:spTree>
    <p:extLst>
      <p:ext uri="{BB962C8B-B14F-4D97-AF65-F5344CB8AC3E}">
        <p14:creationId xmlns:p14="http://schemas.microsoft.com/office/powerpoint/2010/main" val="2795442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dirty="0"/>
              <a:t>¿Está satisfecho con el 20% de las posibilidades de EFT </a:t>
            </a:r>
            <a:r>
              <a:rPr lang="es-ES" sz="3600" dirty="0" err="1"/>
              <a:t>Tapping</a:t>
            </a:r>
            <a:r>
              <a:rPr lang="es-ES" sz="3600" dirty="0"/>
              <a:t>?</a:t>
            </a:r>
          </a:p>
        </p:txBody>
      </p:sp>
      <p:pic>
        <p:nvPicPr>
          <p:cNvPr id="5" name="4 Marcador de contenido" descr="EFT Tapping Skills 1 image"/>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9770" y="1844675"/>
            <a:ext cx="3724460" cy="4679950"/>
          </a:xfrm>
          <a:prstGeom prst="rect">
            <a:avLst/>
          </a:prstGeom>
          <a:noFill/>
          <a:ln>
            <a:noFill/>
          </a:ln>
        </p:spPr>
      </p:pic>
    </p:spTree>
    <p:extLst>
      <p:ext uri="{BB962C8B-B14F-4D97-AF65-F5344CB8AC3E}">
        <p14:creationId xmlns:p14="http://schemas.microsoft.com/office/powerpoint/2010/main" val="1562908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979512"/>
          </a:xfrm>
        </p:spPr>
        <p:txBody>
          <a:bodyPr>
            <a:normAutofit/>
          </a:bodyPr>
          <a:lstStyle/>
          <a:p>
            <a:r>
              <a:rPr lang="es-ES" sz="3600" dirty="0" smtClean="0">
                <a:solidFill>
                  <a:srgbClr val="FF0000"/>
                </a:solidFill>
                <a:effectLst/>
              </a:rPr>
              <a:t>Importante</a:t>
            </a:r>
            <a:endParaRPr lang="es-ES" sz="3600" dirty="0">
              <a:solidFill>
                <a:srgbClr val="FF0000"/>
              </a:solidFill>
            </a:endParaRPr>
          </a:p>
        </p:txBody>
      </p:sp>
      <p:sp>
        <p:nvSpPr>
          <p:cNvPr id="3" name="2 Marcador de contenido"/>
          <p:cNvSpPr>
            <a:spLocks noGrp="1"/>
          </p:cNvSpPr>
          <p:nvPr>
            <p:ph idx="1"/>
          </p:nvPr>
        </p:nvSpPr>
        <p:spPr>
          <a:xfrm>
            <a:off x="457200" y="1600200"/>
            <a:ext cx="8291264" cy="4781128"/>
          </a:xfrm>
        </p:spPr>
        <p:txBody>
          <a:bodyPr>
            <a:normAutofit fontScale="77500" lnSpcReduction="20000"/>
          </a:bodyPr>
          <a:lstStyle/>
          <a:p>
            <a:pPr algn="just"/>
            <a:r>
              <a:rPr lang="es-ES" dirty="0" smtClean="0">
                <a:solidFill>
                  <a:schemeClr val="tx1">
                    <a:lumMod val="75000"/>
                    <a:lumOff val="25000"/>
                  </a:schemeClr>
                </a:solidFill>
              </a:rPr>
              <a:t>Este curso implica una introducción a EFT Estándar de Oro.</a:t>
            </a:r>
          </a:p>
          <a:p>
            <a:pPr algn="just"/>
            <a:endParaRPr lang="es-ES" dirty="0">
              <a:solidFill>
                <a:schemeClr val="tx1">
                  <a:lumMod val="75000"/>
                  <a:lumOff val="25000"/>
                </a:schemeClr>
              </a:solidFill>
            </a:endParaRPr>
          </a:p>
          <a:p>
            <a:pPr algn="just"/>
            <a:r>
              <a:rPr lang="es-ES" dirty="0" smtClean="0">
                <a:solidFill>
                  <a:schemeClr val="tx1">
                    <a:lumMod val="75000"/>
                    <a:lumOff val="25000"/>
                  </a:schemeClr>
                </a:solidFill>
              </a:rPr>
              <a:t>Busca que pueda conocer los conceptos centrales y realizar aplicaciones básicas de EFT. En tal sentido se encuentra muy lejos de agotar todas las posibilidades o lograr profundizar en aplicaciones avanzadas de EFT. </a:t>
            </a:r>
          </a:p>
          <a:p>
            <a:pPr algn="just"/>
            <a:endParaRPr lang="es-ES" sz="1500" dirty="0" smtClean="0">
              <a:solidFill>
                <a:schemeClr val="tx1">
                  <a:lumMod val="75000"/>
                  <a:lumOff val="25000"/>
                </a:schemeClr>
              </a:solidFill>
            </a:endParaRPr>
          </a:p>
          <a:p>
            <a:pPr algn="just"/>
            <a:r>
              <a:rPr lang="es-ES" dirty="0" smtClean="0">
                <a:solidFill>
                  <a:schemeClr val="tx1">
                    <a:lumMod val="75000"/>
                    <a:lumOff val="25000"/>
                  </a:schemeClr>
                </a:solidFill>
              </a:rPr>
              <a:t>Si su objetivo es seguir aprendiendo y profundizando le recomendamos practicar mucho los conceptos que aquí se explican y utilizar EFT tan a menudo como sea posible.</a:t>
            </a:r>
          </a:p>
          <a:p>
            <a:pPr algn="just"/>
            <a:endParaRPr lang="es-ES" sz="1400" dirty="0">
              <a:solidFill>
                <a:schemeClr val="tx1">
                  <a:lumMod val="75000"/>
                  <a:lumOff val="25000"/>
                </a:schemeClr>
              </a:solidFill>
            </a:endParaRPr>
          </a:p>
          <a:p>
            <a:pPr algn="just"/>
            <a:r>
              <a:rPr lang="es-ES" dirty="0" smtClean="0">
                <a:solidFill>
                  <a:schemeClr val="tx1">
                    <a:lumMod val="75000"/>
                    <a:lumOff val="25000"/>
                  </a:schemeClr>
                </a:solidFill>
              </a:rPr>
              <a:t>Asimismo podrá, en caso que sea de su interés, continuar con otros cursos más avanzados de EFT Estándar de Oro o el curso de EFT Óptimo.</a:t>
            </a:r>
          </a:p>
        </p:txBody>
      </p:sp>
    </p:spTree>
    <p:extLst>
      <p:ext uri="{BB962C8B-B14F-4D97-AF65-F5344CB8AC3E}">
        <p14:creationId xmlns:p14="http://schemas.microsoft.com/office/powerpoint/2010/main" val="4123347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a:t>¿Está satisfecho con el 20% de las posibilidades de EFT </a:t>
            </a:r>
            <a:r>
              <a:rPr lang="es-ES" sz="3200" dirty="0" err="1"/>
              <a:t>Tapping</a:t>
            </a:r>
            <a:r>
              <a:rPr lang="es-ES" sz="3200" dirty="0"/>
              <a:t>?</a:t>
            </a:r>
          </a:p>
        </p:txBody>
      </p:sp>
      <p:sp>
        <p:nvSpPr>
          <p:cNvPr id="3" name="2 Marcador de contenido"/>
          <p:cNvSpPr>
            <a:spLocks noGrp="1"/>
          </p:cNvSpPr>
          <p:nvPr>
            <p:ph idx="1"/>
          </p:nvPr>
        </p:nvSpPr>
        <p:spPr>
          <a:xfrm>
            <a:off x="457200" y="1844824"/>
            <a:ext cx="8229600" cy="4680520"/>
          </a:xfrm>
        </p:spPr>
        <p:txBody>
          <a:bodyPr>
            <a:normAutofit fontScale="62500" lnSpcReduction="20000"/>
          </a:bodyPr>
          <a:lstStyle/>
          <a:p>
            <a:r>
              <a:rPr lang="es-ES" sz="3600" dirty="0">
                <a:solidFill>
                  <a:srgbClr val="FF0000"/>
                </a:solidFill>
              </a:rPr>
              <a:t>La gran ilusión de EFT</a:t>
            </a:r>
          </a:p>
          <a:p>
            <a:pPr marL="0" indent="0">
              <a:buNone/>
            </a:pPr>
            <a:endParaRPr lang="es-ES" sz="1500" b="1" dirty="0">
              <a:solidFill>
                <a:srgbClr val="FF0000"/>
              </a:solidFill>
            </a:endParaRPr>
          </a:p>
          <a:p>
            <a:pPr algn="just"/>
            <a:r>
              <a:rPr lang="es-ES" sz="2900" dirty="0">
                <a:solidFill>
                  <a:schemeClr val="tx1">
                    <a:lumMod val="75000"/>
                    <a:lumOff val="25000"/>
                  </a:schemeClr>
                </a:solidFill>
              </a:rPr>
              <a:t>El uso persistente de la Receta Básica de EFT </a:t>
            </a:r>
            <a:r>
              <a:rPr lang="es-ES" sz="2900" dirty="0" err="1">
                <a:solidFill>
                  <a:schemeClr val="tx1">
                    <a:lumMod val="75000"/>
                    <a:lumOff val="25000"/>
                  </a:schemeClr>
                </a:solidFill>
              </a:rPr>
              <a:t>Tapping</a:t>
            </a:r>
            <a:r>
              <a:rPr lang="es-ES" sz="2900" dirty="0">
                <a:solidFill>
                  <a:schemeClr val="tx1">
                    <a:lumMod val="75000"/>
                    <a:lumOff val="25000"/>
                  </a:schemeClr>
                </a:solidFill>
              </a:rPr>
              <a:t>, sin adaptar o pulir el proceso, producirá alrededor de un 20% de los resultados que se pueden obtener con EFT. Sin embargo, este 20% es a menudo tan asombroso que tiende a esconder las posibilidades restantes para los nuevos practicantes. Esto se ha denominado </a:t>
            </a:r>
            <a:r>
              <a:rPr lang="es-ES" sz="2900" b="1" dirty="0">
                <a:solidFill>
                  <a:schemeClr val="tx1">
                    <a:lumMod val="75000"/>
                    <a:lumOff val="25000"/>
                  </a:schemeClr>
                </a:solidFill>
              </a:rPr>
              <a:t>La Gran Ilusión de EFT,</a:t>
            </a:r>
            <a:r>
              <a:rPr lang="es-ES" sz="2900" dirty="0">
                <a:solidFill>
                  <a:schemeClr val="tx1">
                    <a:lumMod val="75000"/>
                    <a:lumOff val="25000"/>
                  </a:schemeClr>
                </a:solidFill>
              </a:rPr>
              <a:t> porque los resultados que se generan a partir de este 20% son tan avanzados sobre lo que usted normalmente esperaría que es fácil concluir erróneamente que "EFT consiste solamente en la Receta Básica".  A veces ese 20% no es suficiente, y el primer pensamiento de un principiante de EFT suele ser que es necesario mejorar el lenguaje. Como los puntos son siempre los mismos, lo único que </a:t>
            </a:r>
            <a:r>
              <a:rPr lang="es-ES" sz="2900" dirty="0" smtClean="0">
                <a:solidFill>
                  <a:schemeClr val="tx1">
                    <a:lumMod val="75000"/>
                    <a:lumOff val="25000"/>
                  </a:schemeClr>
                </a:solidFill>
              </a:rPr>
              <a:t>quedaría </a:t>
            </a:r>
            <a:r>
              <a:rPr lang="es-ES" sz="2900" dirty="0">
                <a:solidFill>
                  <a:schemeClr val="tx1">
                    <a:lumMod val="75000"/>
                    <a:lumOff val="25000"/>
                  </a:schemeClr>
                </a:solidFill>
              </a:rPr>
              <a:t>por cambiar es el lenguaje.</a:t>
            </a:r>
          </a:p>
          <a:p>
            <a:pPr algn="just"/>
            <a:endParaRPr lang="es-ES" sz="1500" dirty="0">
              <a:solidFill>
                <a:schemeClr val="tx1">
                  <a:lumMod val="75000"/>
                  <a:lumOff val="25000"/>
                </a:schemeClr>
              </a:solidFill>
            </a:endParaRPr>
          </a:p>
          <a:p>
            <a:pPr algn="just"/>
            <a:r>
              <a:rPr lang="es-ES" sz="2900" dirty="0">
                <a:solidFill>
                  <a:schemeClr val="tx1">
                    <a:lumMod val="75000"/>
                    <a:lumOff val="25000"/>
                  </a:schemeClr>
                </a:solidFill>
              </a:rPr>
              <a:t>Con frecuencia se agrega más del "asunto" en la Frase Preparatoria o se utilizan guiones de </a:t>
            </a:r>
            <a:r>
              <a:rPr lang="es-ES" sz="2900" dirty="0" err="1">
                <a:solidFill>
                  <a:schemeClr val="tx1">
                    <a:lumMod val="75000"/>
                    <a:lumOff val="25000"/>
                  </a:schemeClr>
                </a:solidFill>
              </a:rPr>
              <a:t>Tapping</a:t>
            </a:r>
            <a:r>
              <a:rPr lang="es-ES" sz="2900" dirty="0">
                <a:solidFill>
                  <a:schemeClr val="tx1">
                    <a:lumMod val="75000"/>
                    <a:lumOff val="25000"/>
                  </a:schemeClr>
                </a:solidFill>
              </a:rPr>
              <a:t> </a:t>
            </a:r>
            <a:r>
              <a:rPr lang="es-ES" sz="2900" dirty="0" smtClean="0">
                <a:solidFill>
                  <a:schemeClr val="tx1">
                    <a:lumMod val="75000"/>
                    <a:lumOff val="25000"/>
                  </a:schemeClr>
                </a:solidFill>
              </a:rPr>
              <a:t>pre-escritos. </a:t>
            </a:r>
            <a:r>
              <a:rPr lang="es-ES" sz="2900" dirty="0">
                <a:solidFill>
                  <a:schemeClr val="tx1">
                    <a:lumMod val="75000"/>
                    <a:lumOff val="25000"/>
                  </a:schemeClr>
                </a:solidFill>
              </a:rPr>
              <a:t>Ser más específico y abordar un asunto a la vez es más fácil y mucho más poderoso que ampliar el alcance de su Frase Preparatoria. </a:t>
            </a:r>
            <a:r>
              <a:rPr lang="es-ES" sz="2900" dirty="0" smtClean="0">
                <a:solidFill>
                  <a:schemeClr val="tx1">
                    <a:lumMod val="75000"/>
                    <a:lumOff val="25000"/>
                  </a:schemeClr>
                </a:solidFill>
              </a:rPr>
              <a:t>Esto implica </a:t>
            </a:r>
            <a:r>
              <a:rPr lang="es-ES" sz="2900" dirty="0">
                <a:solidFill>
                  <a:schemeClr val="tx1">
                    <a:lumMod val="75000"/>
                    <a:lumOff val="25000"/>
                  </a:schemeClr>
                </a:solidFill>
              </a:rPr>
              <a:t>aprender a separar cada asunto en sus partes individuales (aspectos) y enfocarse en ellas una a la vez. </a:t>
            </a:r>
            <a:endParaRPr lang="es-ES" dirty="0"/>
          </a:p>
        </p:txBody>
      </p:sp>
    </p:spTree>
    <p:extLst>
      <p:ext uri="{BB962C8B-B14F-4D97-AF65-F5344CB8AC3E}">
        <p14:creationId xmlns:p14="http://schemas.microsoft.com/office/powerpoint/2010/main" val="2093996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1962" y="105054"/>
            <a:ext cx="8229600" cy="731658"/>
          </a:xfrm>
        </p:spPr>
        <p:txBody>
          <a:bodyPr/>
          <a:lstStyle/>
          <a:p>
            <a:r>
              <a:rPr lang="es-ES" sz="3200" b="1" dirty="0" smtClean="0">
                <a:solidFill>
                  <a:srgbClr val="FF0000"/>
                </a:solidFill>
              </a:rPr>
              <a:t>¿</a:t>
            </a:r>
            <a:r>
              <a:rPr lang="es-ES" sz="3200" b="1" dirty="0" smtClean="0">
                <a:solidFill>
                  <a:srgbClr val="FF0000"/>
                </a:solidFill>
              </a:rPr>
              <a:t>Por dónde seguir</a:t>
            </a:r>
            <a:r>
              <a:rPr lang="es-ES" sz="3200" b="1" dirty="0" smtClean="0">
                <a:solidFill>
                  <a:srgbClr val="FF0000"/>
                </a:solidFill>
              </a:rPr>
              <a:t>?</a:t>
            </a:r>
            <a:endParaRPr lang="es-ES" sz="3200" b="1" dirty="0">
              <a:solidFill>
                <a:srgbClr val="FF0000"/>
              </a:solidFill>
            </a:endParaRPr>
          </a:p>
        </p:txBody>
      </p:sp>
      <p:sp>
        <p:nvSpPr>
          <p:cNvPr id="3" name="2 Marcador de contenido"/>
          <p:cNvSpPr>
            <a:spLocks noGrp="1"/>
          </p:cNvSpPr>
          <p:nvPr>
            <p:ph idx="1"/>
          </p:nvPr>
        </p:nvSpPr>
        <p:spPr>
          <a:xfrm>
            <a:off x="251520" y="836712"/>
            <a:ext cx="8640960" cy="5688632"/>
          </a:xfrm>
        </p:spPr>
        <p:txBody>
          <a:bodyPr>
            <a:normAutofit fontScale="70000" lnSpcReduction="20000"/>
          </a:bodyPr>
          <a:lstStyle/>
          <a:p>
            <a:pPr algn="just"/>
            <a:r>
              <a:rPr lang="es-ES" dirty="0"/>
              <a:t>Lo que </a:t>
            </a:r>
            <a:r>
              <a:rPr lang="es-ES" dirty="0" smtClean="0"/>
              <a:t>acabas </a:t>
            </a:r>
            <a:r>
              <a:rPr lang="es-ES" dirty="0"/>
              <a:t>de leer es </a:t>
            </a:r>
            <a:r>
              <a:rPr lang="es-ES" dirty="0" smtClean="0"/>
              <a:t>sólo </a:t>
            </a:r>
            <a:r>
              <a:rPr lang="es-ES" dirty="0"/>
              <a:t>la puerta de entrada. Con la Receta Básica de EFT </a:t>
            </a:r>
            <a:r>
              <a:rPr lang="es-ES" dirty="0" err="1"/>
              <a:t>Tapping</a:t>
            </a:r>
            <a:r>
              <a:rPr lang="es-ES" dirty="0"/>
              <a:t> ya </a:t>
            </a:r>
            <a:r>
              <a:rPr lang="es-ES" dirty="0" smtClean="0"/>
              <a:t>tienes </a:t>
            </a:r>
            <a:r>
              <a:rPr lang="es-ES" dirty="0"/>
              <a:t>en tus manos una herramienta poderosa que ha transformado la vida de miles de personas. Para muchos, esto será suficiente para empezar a ver cambios reales. Para otros, puede que despierte una sana curiosidad: </a:t>
            </a:r>
            <a:r>
              <a:rPr lang="es-ES" i="1" dirty="0"/>
              <a:t>¿qué más se puede lograr con EFT</a:t>
            </a:r>
            <a:r>
              <a:rPr lang="es-ES" i="1" dirty="0" smtClean="0"/>
              <a:t>?</a:t>
            </a:r>
          </a:p>
          <a:p>
            <a:pPr algn="just"/>
            <a:endParaRPr lang="es-ES" sz="1400" dirty="0"/>
          </a:p>
          <a:p>
            <a:pPr algn="just"/>
            <a:r>
              <a:rPr lang="es-ES" dirty="0"/>
              <a:t>Si </a:t>
            </a:r>
            <a:r>
              <a:rPr lang="es-ES" dirty="0" smtClean="0"/>
              <a:t>sientes </a:t>
            </a:r>
            <a:r>
              <a:rPr lang="es-ES" dirty="0"/>
              <a:t>que </a:t>
            </a:r>
            <a:r>
              <a:rPr lang="es-ES" dirty="0" smtClean="0"/>
              <a:t>quieres </a:t>
            </a:r>
            <a:r>
              <a:rPr lang="es-ES" dirty="0"/>
              <a:t>ir un paso más allá, te propongo dos caminos</a:t>
            </a:r>
            <a:r>
              <a:rPr lang="es-ES" dirty="0" smtClean="0"/>
              <a:t>:</a:t>
            </a:r>
          </a:p>
          <a:p>
            <a:pPr algn="just"/>
            <a:endParaRPr lang="es-ES" sz="700" dirty="0"/>
          </a:p>
          <a:p>
            <a:pPr algn="just"/>
            <a:r>
              <a:rPr lang="es-ES" b="1" dirty="0" smtClean="0"/>
              <a:t>Explora </a:t>
            </a:r>
            <a:r>
              <a:rPr lang="es-ES" b="1" dirty="0"/>
              <a:t>nuestras redes sociales y </a:t>
            </a:r>
            <a:r>
              <a:rPr lang="es-ES" b="1" dirty="0" smtClean="0"/>
              <a:t>blog (en </a:t>
            </a:r>
            <a:r>
              <a:rPr lang="es-ES" b="1" dirty="0" smtClean="0">
                <a:hlinkClick r:id="rId2"/>
              </a:rPr>
              <a:t>www.eft-oficial.com</a:t>
            </a:r>
            <a:r>
              <a:rPr lang="es-ES" b="1" dirty="0" smtClean="0"/>
              <a:t>):</a:t>
            </a:r>
            <a:r>
              <a:rPr lang="es-ES" dirty="0" smtClean="0"/>
              <a:t> </a:t>
            </a:r>
            <a:r>
              <a:rPr lang="es-ES" dirty="0"/>
              <a:t>Encontrarás videos, artículos y recursos gratuitos que te permitirán seguir profundizando por tu cuenta. Está pensado para que puedas avanzar a tu ritmo y armar tu propio mapa de transformación</a:t>
            </a:r>
            <a:r>
              <a:rPr lang="es-ES" dirty="0" smtClean="0"/>
              <a:t>.</a:t>
            </a:r>
          </a:p>
          <a:p>
            <a:pPr algn="just"/>
            <a:r>
              <a:rPr lang="es-ES" u="sng" dirty="0">
                <a:hlinkClick r:id="rId3"/>
              </a:rPr>
              <a:t>Página Facebook</a:t>
            </a:r>
            <a:r>
              <a:rPr lang="es-ES" dirty="0"/>
              <a:t>   </a:t>
            </a:r>
            <a:r>
              <a:rPr lang="es-ES" u="sng" dirty="0">
                <a:hlinkClick r:id="rId4"/>
              </a:rPr>
              <a:t>Grupo Facebook</a:t>
            </a:r>
            <a:r>
              <a:rPr lang="es-ES" dirty="0"/>
              <a:t>  </a:t>
            </a:r>
            <a:r>
              <a:rPr lang="es-ES" u="sng" dirty="0">
                <a:hlinkClick r:id="rId5"/>
              </a:rPr>
              <a:t>Instagram</a:t>
            </a:r>
            <a:r>
              <a:rPr lang="es-ES" dirty="0"/>
              <a:t>  </a:t>
            </a:r>
            <a:r>
              <a:rPr lang="es-ES" u="sng" dirty="0">
                <a:hlinkClick r:id="rId6"/>
              </a:rPr>
              <a:t>Canal YouTube</a:t>
            </a:r>
            <a:endParaRPr lang="es-ES" dirty="0"/>
          </a:p>
          <a:p>
            <a:pPr algn="just"/>
            <a:r>
              <a:rPr lang="es-ES" b="1" dirty="0" smtClean="0"/>
              <a:t>Súmate </a:t>
            </a:r>
            <a:r>
              <a:rPr lang="es-ES" b="1" dirty="0"/>
              <a:t>a nuestras formaciones oficiales:</a:t>
            </a:r>
            <a:r>
              <a:rPr lang="es-ES" dirty="0"/>
              <a:t> Vas a recibir una guía clara, estructurada y acompañamiento personalizado de profesionales expertos tanto en la práctica como en la enseñanza de EFT. Es la forma más directa de ahorrar tiempo y lograr resultados profundos y duraderos.</a:t>
            </a:r>
          </a:p>
          <a:p>
            <a:pPr algn="just"/>
            <a:r>
              <a:rPr lang="es-ES" dirty="0">
                <a:solidFill>
                  <a:srgbClr val="FFFF00"/>
                </a:solidFill>
              </a:rPr>
              <a:t>💡</a:t>
            </a:r>
            <a:r>
              <a:rPr lang="es-ES" dirty="0"/>
              <a:t> </a:t>
            </a:r>
            <a:r>
              <a:rPr lang="es-ES" i="1" dirty="0"/>
              <a:t>A veces, una técnica simple puede abrir la puerta a un cambio profundo. ¿Te </a:t>
            </a:r>
            <a:r>
              <a:rPr lang="es-ES" i="1" dirty="0" smtClean="0"/>
              <a:t>animas </a:t>
            </a:r>
            <a:r>
              <a:rPr lang="es-ES" i="1" dirty="0"/>
              <a:t>a seguir explorando?</a:t>
            </a:r>
            <a:endParaRPr lang="es-ES" dirty="0"/>
          </a:p>
          <a:p>
            <a:pPr marL="0" indent="0" algn="just">
              <a:buNone/>
            </a:pPr>
            <a:endParaRPr lang="es-ES" dirty="0"/>
          </a:p>
        </p:txBody>
      </p:sp>
    </p:spTree>
    <p:extLst>
      <p:ext uri="{BB962C8B-B14F-4D97-AF65-F5344CB8AC3E}">
        <p14:creationId xmlns:p14="http://schemas.microsoft.com/office/powerpoint/2010/main" val="398808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979512"/>
          </a:xfrm>
        </p:spPr>
        <p:txBody>
          <a:bodyPr/>
          <a:lstStyle/>
          <a:p>
            <a:r>
              <a:rPr lang="es-ES" sz="3600" dirty="0">
                <a:solidFill>
                  <a:srgbClr val="FF0000"/>
                </a:solidFill>
                <a:effectLst/>
              </a:rPr>
              <a:t>¿Qué es EFT? -Teoría, Ciencia y Usos</a:t>
            </a:r>
            <a:endParaRPr lang="es-ES" sz="3600" dirty="0">
              <a:solidFill>
                <a:srgbClr val="FF0000"/>
              </a:solidFill>
            </a:endParaRPr>
          </a:p>
        </p:txBody>
      </p:sp>
      <p:sp>
        <p:nvSpPr>
          <p:cNvPr id="3" name="2 Marcador de contenido"/>
          <p:cNvSpPr>
            <a:spLocks noGrp="1"/>
          </p:cNvSpPr>
          <p:nvPr>
            <p:ph idx="1"/>
          </p:nvPr>
        </p:nvSpPr>
        <p:spPr>
          <a:xfrm>
            <a:off x="457200" y="1600200"/>
            <a:ext cx="8291264" cy="4781128"/>
          </a:xfrm>
        </p:spPr>
        <p:txBody>
          <a:bodyPr>
            <a:normAutofit fontScale="77500" lnSpcReduction="20000"/>
          </a:bodyPr>
          <a:lstStyle/>
          <a:p>
            <a:pPr algn="just"/>
            <a:r>
              <a:rPr lang="es-ES" dirty="0">
                <a:solidFill>
                  <a:schemeClr val="tx1">
                    <a:lumMod val="75000"/>
                    <a:lumOff val="25000"/>
                  </a:schemeClr>
                </a:solidFill>
              </a:rPr>
              <a:t>EFT (Técnicas de Liberación Emocional), es una herramienta universal de sanación que puede proporcionar impresionantes resultados físicos, emocionales y en problemas de rendimiento.</a:t>
            </a:r>
          </a:p>
          <a:p>
            <a:pPr marL="0" indent="0" algn="just">
              <a:buNone/>
            </a:pPr>
            <a:r>
              <a:rPr lang="es-ES" sz="1100" dirty="0">
                <a:solidFill>
                  <a:schemeClr val="tx1">
                    <a:lumMod val="75000"/>
                    <a:lumOff val="25000"/>
                  </a:schemeClr>
                </a:solidFill>
              </a:rPr>
              <a:t> </a:t>
            </a:r>
          </a:p>
          <a:p>
            <a:pPr algn="just"/>
            <a:r>
              <a:rPr lang="es-ES" dirty="0">
                <a:solidFill>
                  <a:schemeClr val="tx1">
                    <a:lumMod val="75000"/>
                    <a:lumOff val="25000"/>
                  </a:schemeClr>
                </a:solidFill>
              </a:rPr>
              <a:t>No importa qué parte de su vida necesite mejorar, hay temas emocionales por resolver. Incluso para problemas físicos, es sabido que el estrés emocional puede obstaculizar el potencial curativo natural del cuerpo humano.</a:t>
            </a:r>
          </a:p>
          <a:p>
            <a:pPr algn="just"/>
            <a:endParaRPr lang="es-ES" sz="1100" dirty="0">
              <a:solidFill>
                <a:schemeClr val="tx1">
                  <a:lumMod val="75000"/>
                  <a:lumOff val="25000"/>
                </a:schemeClr>
              </a:solidFill>
            </a:endParaRPr>
          </a:p>
          <a:p>
            <a:pPr algn="just"/>
            <a:r>
              <a:rPr lang="es-ES" dirty="0">
                <a:solidFill>
                  <a:schemeClr val="tx1">
                    <a:lumMod val="75000"/>
                    <a:lumOff val="25000"/>
                  </a:schemeClr>
                </a:solidFill>
              </a:rPr>
              <a:t>Se puede aplicar EFT a los síntomas físicos sin explorar los colaboradores emocionales. Sin embargo, para resultados más profundos y duraderos buscamos identificar y resolver los problemas los emocionales relacionados. </a:t>
            </a:r>
          </a:p>
        </p:txBody>
      </p:sp>
    </p:spTree>
    <p:extLst>
      <p:ext uri="{BB962C8B-B14F-4D97-AF65-F5344CB8AC3E}">
        <p14:creationId xmlns:p14="http://schemas.microsoft.com/office/powerpoint/2010/main" val="2581964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20680"/>
          </a:xfrm>
        </p:spPr>
        <p:txBody>
          <a:bodyPr>
            <a:normAutofit/>
          </a:bodyPr>
          <a:lstStyle/>
          <a:p>
            <a:pPr marL="0" indent="0">
              <a:buNone/>
            </a:pPr>
            <a:r>
              <a:rPr lang="es-ES" b="1" dirty="0">
                <a:solidFill>
                  <a:srgbClr val="FF0000"/>
                </a:solidFill>
              </a:rPr>
              <a:t>EFT </a:t>
            </a:r>
            <a:r>
              <a:rPr lang="es-ES" b="1" dirty="0" err="1">
                <a:solidFill>
                  <a:srgbClr val="FF0000"/>
                </a:solidFill>
              </a:rPr>
              <a:t>Tapping</a:t>
            </a:r>
            <a:r>
              <a:rPr lang="es-ES" b="1" dirty="0">
                <a:solidFill>
                  <a:srgbClr val="FF0000"/>
                </a:solidFill>
              </a:rPr>
              <a:t> a menudo funciona donde nada más lo hará.</a:t>
            </a:r>
          </a:p>
          <a:p>
            <a:pPr marL="0" indent="0">
              <a:buNone/>
            </a:pPr>
            <a:endParaRPr lang="es-ES" b="1" dirty="0">
              <a:solidFill>
                <a:srgbClr val="FF0000"/>
              </a:solidFill>
            </a:endParaRPr>
          </a:p>
          <a:p>
            <a:pPr marL="0" indent="0" algn="just">
              <a:buNone/>
            </a:pPr>
            <a:r>
              <a:rPr lang="es-ES" dirty="0">
                <a:solidFill>
                  <a:schemeClr val="tx1">
                    <a:lumMod val="75000"/>
                    <a:lumOff val="25000"/>
                  </a:schemeClr>
                </a:solidFill>
              </a:rPr>
              <a:t>EFT </a:t>
            </a:r>
            <a:r>
              <a:rPr lang="es-ES" dirty="0" err="1">
                <a:solidFill>
                  <a:schemeClr val="tx1">
                    <a:lumMod val="75000"/>
                    <a:lumOff val="25000"/>
                  </a:schemeClr>
                </a:solidFill>
              </a:rPr>
              <a:t>Tapping</a:t>
            </a:r>
            <a:r>
              <a:rPr lang="es-ES" dirty="0">
                <a:solidFill>
                  <a:schemeClr val="tx1">
                    <a:lumMod val="75000"/>
                    <a:lumOff val="25000"/>
                  </a:schemeClr>
                </a:solidFill>
              </a:rPr>
              <a:t> suele presentarse como </a:t>
            </a:r>
            <a:r>
              <a:rPr lang="es-ES" dirty="0" err="1">
                <a:solidFill>
                  <a:schemeClr val="tx1">
                    <a:lumMod val="75000"/>
                    <a:lumOff val="25000"/>
                  </a:schemeClr>
                </a:solidFill>
              </a:rPr>
              <a:t>digitopuntura</a:t>
            </a:r>
            <a:r>
              <a:rPr lang="es-ES" dirty="0">
                <a:solidFill>
                  <a:schemeClr val="tx1">
                    <a:lumMod val="75000"/>
                    <a:lumOff val="25000"/>
                  </a:schemeClr>
                </a:solidFill>
              </a:rPr>
              <a:t> </a:t>
            </a:r>
            <a:r>
              <a:rPr lang="es-ES" dirty="0" smtClean="0">
                <a:solidFill>
                  <a:schemeClr val="tx1">
                    <a:lumMod val="75000"/>
                    <a:lumOff val="25000"/>
                  </a:schemeClr>
                </a:solidFill>
              </a:rPr>
              <a:t>emocional. </a:t>
            </a:r>
            <a:endParaRPr lang="es-ES" dirty="0">
              <a:solidFill>
                <a:schemeClr val="tx1">
                  <a:lumMod val="75000"/>
                  <a:lumOff val="25000"/>
                </a:schemeClr>
              </a:solidFill>
            </a:endParaRPr>
          </a:p>
          <a:p>
            <a:pPr marL="0" indent="0" algn="just">
              <a:buNone/>
            </a:pPr>
            <a:endParaRPr lang="es-ES" sz="1400" dirty="0">
              <a:solidFill>
                <a:schemeClr val="tx1">
                  <a:lumMod val="75000"/>
                  <a:lumOff val="25000"/>
                </a:schemeClr>
              </a:solidFill>
            </a:endParaRPr>
          </a:p>
          <a:p>
            <a:pPr marL="0" indent="0" algn="just">
              <a:buNone/>
            </a:pPr>
            <a:r>
              <a:rPr lang="es-ES" dirty="0">
                <a:solidFill>
                  <a:schemeClr val="tx1">
                    <a:lumMod val="75000"/>
                    <a:lumOff val="25000"/>
                  </a:schemeClr>
                </a:solidFill>
              </a:rPr>
              <a:t>A</a:t>
            </a:r>
            <a:r>
              <a:rPr lang="es-ES" dirty="0" smtClean="0">
                <a:solidFill>
                  <a:schemeClr val="tx1">
                    <a:lumMod val="75000"/>
                    <a:lumOff val="25000"/>
                  </a:schemeClr>
                </a:solidFill>
              </a:rPr>
              <a:t>grega </a:t>
            </a:r>
            <a:r>
              <a:rPr lang="es-ES" dirty="0">
                <a:solidFill>
                  <a:schemeClr val="tx1">
                    <a:lumMod val="75000"/>
                    <a:lumOff val="25000"/>
                  </a:schemeClr>
                </a:solidFill>
              </a:rPr>
              <a:t>a los beneficios físicos de la acupuntura los beneficios cognitivos de la terapia convencional, para un tratamiento mucho más rápido y completo de asuntos </a:t>
            </a:r>
            <a:r>
              <a:rPr lang="es-ES" dirty="0" smtClean="0">
                <a:solidFill>
                  <a:schemeClr val="tx1">
                    <a:lumMod val="75000"/>
                    <a:lumOff val="25000"/>
                  </a:schemeClr>
                </a:solidFill>
              </a:rPr>
              <a:t>emocionales, </a:t>
            </a:r>
            <a:r>
              <a:rPr lang="es-ES" dirty="0">
                <a:solidFill>
                  <a:schemeClr val="tx1">
                    <a:lumMod val="75000"/>
                    <a:lumOff val="25000"/>
                  </a:schemeClr>
                </a:solidFill>
              </a:rPr>
              <a:t>problemas físicos y de rendimiento que a menudo resultan de éstos.</a:t>
            </a:r>
          </a:p>
          <a:p>
            <a:pPr marL="0" indent="0">
              <a:buNone/>
            </a:pPr>
            <a:endParaRPr lang="es-ES" b="1" dirty="0">
              <a:solidFill>
                <a:srgbClr val="FF0000"/>
              </a:solidFill>
            </a:endParaRPr>
          </a:p>
        </p:txBody>
      </p:sp>
    </p:spTree>
    <p:extLst>
      <p:ext uri="{BB962C8B-B14F-4D97-AF65-F5344CB8AC3E}">
        <p14:creationId xmlns:p14="http://schemas.microsoft.com/office/powerpoint/2010/main" val="132547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8229600" cy="907504"/>
          </a:xfrm>
        </p:spPr>
        <p:txBody>
          <a:bodyPr/>
          <a:lstStyle/>
          <a:p>
            <a:r>
              <a:rPr lang="es-ES" sz="3600" dirty="0">
                <a:solidFill>
                  <a:srgbClr val="FF0000"/>
                </a:solidFill>
              </a:rPr>
              <a:t>El Enunciado del Descubrimiento</a:t>
            </a:r>
          </a:p>
        </p:txBody>
      </p:sp>
      <p:pic>
        <p:nvPicPr>
          <p:cNvPr id="4" name="3 Marcador de contenido"/>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1844824"/>
            <a:ext cx="6225249" cy="4525963"/>
          </a:xfrm>
          <a:prstGeom prst="rect">
            <a:avLst/>
          </a:prstGeom>
          <a:noFill/>
          <a:ln>
            <a:noFill/>
          </a:ln>
        </p:spPr>
      </p:pic>
    </p:spTree>
    <p:extLst>
      <p:ext uri="{BB962C8B-B14F-4D97-AF65-F5344CB8AC3E}">
        <p14:creationId xmlns:p14="http://schemas.microsoft.com/office/powerpoint/2010/main" val="2734899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04656"/>
          </a:xfrm>
        </p:spPr>
        <p:txBody>
          <a:bodyPr>
            <a:normAutofit lnSpcReduction="10000"/>
          </a:bodyPr>
          <a:lstStyle/>
          <a:p>
            <a:pPr marL="0" indent="0" algn="ctr">
              <a:buNone/>
            </a:pPr>
            <a:r>
              <a:rPr lang="es-ES" sz="2800" dirty="0" smtClean="0">
                <a:solidFill>
                  <a:srgbClr val="FF0000"/>
                </a:solidFill>
              </a:rPr>
              <a:t>El Enunciado del Descubrimiento</a:t>
            </a:r>
          </a:p>
          <a:p>
            <a:pPr marL="0" indent="0" algn="ctr">
              <a:buNone/>
            </a:pPr>
            <a:endParaRPr lang="es-ES" sz="900" dirty="0" smtClean="0">
              <a:solidFill>
                <a:srgbClr val="FF0000"/>
              </a:solidFill>
            </a:endParaRPr>
          </a:p>
          <a:p>
            <a:pPr algn="just"/>
            <a:r>
              <a:rPr lang="es-ES" dirty="0" smtClean="0">
                <a:solidFill>
                  <a:schemeClr val="tx1">
                    <a:lumMod val="75000"/>
                    <a:lumOff val="25000"/>
                  </a:schemeClr>
                </a:solidFill>
              </a:rPr>
              <a:t>Dice </a:t>
            </a:r>
            <a:r>
              <a:rPr lang="es-ES" dirty="0">
                <a:solidFill>
                  <a:schemeClr val="tx1">
                    <a:lumMod val="75000"/>
                    <a:lumOff val="25000"/>
                  </a:schemeClr>
                </a:solidFill>
              </a:rPr>
              <a:t>que la causa de TODAS las emociones negativas es una interrupción en el sistema energético del </a:t>
            </a:r>
            <a:r>
              <a:rPr lang="es-ES" dirty="0" smtClean="0">
                <a:solidFill>
                  <a:schemeClr val="tx1">
                    <a:lumMod val="75000"/>
                    <a:lumOff val="25000"/>
                  </a:schemeClr>
                </a:solidFill>
              </a:rPr>
              <a:t>cuerpo, NO una </a:t>
            </a:r>
            <a:r>
              <a:rPr lang="es-ES" dirty="0">
                <a:solidFill>
                  <a:schemeClr val="tx1">
                    <a:lumMod val="75000"/>
                    <a:lumOff val="25000"/>
                  </a:schemeClr>
                </a:solidFill>
              </a:rPr>
              <a:t>memoria traumática. </a:t>
            </a:r>
          </a:p>
          <a:p>
            <a:pPr algn="just"/>
            <a:endParaRPr lang="es-ES" sz="1200" dirty="0">
              <a:solidFill>
                <a:schemeClr val="tx1">
                  <a:lumMod val="75000"/>
                  <a:lumOff val="25000"/>
                </a:schemeClr>
              </a:solidFill>
            </a:endParaRPr>
          </a:p>
          <a:p>
            <a:pPr algn="just"/>
            <a:r>
              <a:rPr lang="es-ES" dirty="0">
                <a:solidFill>
                  <a:schemeClr val="tx1">
                    <a:lumMod val="75000"/>
                    <a:lumOff val="25000"/>
                  </a:schemeClr>
                </a:solidFill>
              </a:rPr>
              <a:t>Como no hace falta revivir todos los detalles del recuerdo hay relativamente poco sufrimiento emocional con EFT </a:t>
            </a:r>
            <a:r>
              <a:rPr lang="es-ES" dirty="0" err="1">
                <a:solidFill>
                  <a:schemeClr val="tx1">
                    <a:lumMod val="75000"/>
                    <a:lumOff val="25000"/>
                  </a:schemeClr>
                </a:solidFill>
              </a:rPr>
              <a:t>Tapping</a:t>
            </a:r>
            <a:r>
              <a:rPr lang="es-ES" dirty="0">
                <a:solidFill>
                  <a:schemeClr val="tx1">
                    <a:lumMod val="75000"/>
                    <a:lumOff val="25000"/>
                  </a:schemeClr>
                </a:solidFill>
              </a:rPr>
              <a:t>. </a:t>
            </a:r>
            <a:endParaRPr lang="es-ES" dirty="0" smtClean="0">
              <a:solidFill>
                <a:schemeClr val="tx1">
                  <a:lumMod val="75000"/>
                  <a:lumOff val="25000"/>
                </a:schemeClr>
              </a:solidFill>
            </a:endParaRPr>
          </a:p>
          <a:p>
            <a:pPr marL="0" indent="0" algn="just">
              <a:buNone/>
            </a:pPr>
            <a:endParaRPr lang="es-ES" sz="1200" dirty="0">
              <a:solidFill>
                <a:schemeClr val="tx1">
                  <a:lumMod val="75000"/>
                  <a:lumOff val="25000"/>
                </a:schemeClr>
              </a:solidFill>
            </a:endParaRPr>
          </a:p>
          <a:p>
            <a:pPr algn="just"/>
            <a:r>
              <a:rPr lang="es-ES" dirty="0">
                <a:solidFill>
                  <a:schemeClr val="tx1">
                    <a:lumMod val="75000"/>
                    <a:lumOff val="25000"/>
                  </a:schemeClr>
                </a:solidFill>
              </a:rPr>
              <a:t>Entre la memoria y la emoción negativa se ubica entonces, una interrupción en el sistema energético del cuerpo.</a:t>
            </a:r>
          </a:p>
          <a:p>
            <a:endParaRPr lang="es-ES" dirty="0"/>
          </a:p>
        </p:txBody>
      </p:sp>
    </p:spTree>
    <p:extLst>
      <p:ext uri="{BB962C8B-B14F-4D97-AF65-F5344CB8AC3E}">
        <p14:creationId xmlns:p14="http://schemas.microsoft.com/office/powerpoint/2010/main" val="3484255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rmAutofit/>
          </a:bodyPr>
          <a:lstStyle/>
          <a:p>
            <a:pPr marL="0" indent="0" algn="just">
              <a:buNone/>
            </a:pPr>
            <a:r>
              <a:rPr lang="es-ES" sz="4800" i="1" dirty="0">
                <a:solidFill>
                  <a:schemeClr val="accent1">
                    <a:lumMod val="50000"/>
                  </a:schemeClr>
                </a:solidFill>
              </a:rPr>
              <a:t>Todas las emociones tienen una sola causa, entonces todas pueden eliminarse de la misma manera.</a:t>
            </a:r>
          </a:p>
        </p:txBody>
      </p:sp>
    </p:spTree>
    <p:extLst>
      <p:ext uri="{BB962C8B-B14F-4D97-AF65-F5344CB8AC3E}">
        <p14:creationId xmlns:p14="http://schemas.microsoft.com/office/powerpoint/2010/main" val="2629574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800" dirty="0">
                <a:solidFill>
                  <a:srgbClr val="FF0000"/>
                </a:solidFill>
              </a:rPr>
              <a:t>Alivio físico</a:t>
            </a:r>
          </a:p>
        </p:txBody>
      </p:sp>
      <p:sp>
        <p:nvSpPr>
          <p:cNvPr id="3" name="2 Marcador de contenido"/>
          <p:cNvSpPr>
            <a:spLocks noGrp="1"/>
          </p:cNvSpPr>
          <p:nvPr>
            <p:ph idx="1"/>
          </p:nvPr>
        </p:nvSpPr>
        <p:spPr>
          <a:xfrm>
            <a:off x="467544" y="2060848"/>
            <a:ext cx="8229600" cy="3484984"/>
          </a:xfrm>
        </p:spPr>
        <p:txBody>
          <a:bodyPr/>
          <a:lstStyle/>
          <a:p>
            <a:pPr marL="0" indent="0" algn="just">
              <a:buNone/>
            </a:pPr>
            <a:r>
              <a:rPr lang="es-ES" sz="4000" b="1" i="1" dirty="0">
                <a:solidFill>
                  <a:srgbClr val="002060"/>
                </a:solidFill>
              </a:rPr>
              <a:t>"EFT puede ayudar a la curación física al resolver los contribuyentes energéticos o emocionales subyacentes".</a:t>
            </a:r>
            <a:endParaRPr lang="es-ES" sz="4000" dirty="0">
              <a:solidFill>
                <a:srgbClr val="002060"/>
              </a:solidFill>
            </a:endParaRPr>
          </a:p>
          <a:p>
            <a:endParaRPr lang="es-ES" dirty="0"/>
          </a:p>
        </p:txBody>
      </p:sp>
    </p:spTree>
    <p:extLst>
      <p:ext uri="{BB962C8B-B14F-4D97-AF65-F5344CB8AC3E}">
        <p14:creationId xmlns:p14="http://schemas.microsoft.com/office/powerpoint/2010/main" val="2268512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907504"/>
          </a:xfrm>
        </p:spPr>
        <p:txBody>
          <a:bodyPr/>
          <a:lstStyle/>
          <a:p>
            <a:r>
              <a:rPr lang="es-ES" sz="3600" dirty="0">
                <a:solidFill>
                  <a:srgbClr val="FF0000"/>
                </a:solidFill>
              </a:rPr>
              <a:t>Resultados Esperados en EFT </a:t>
            </a:r>
            <a:r>
              <a:rPr lang="es-ES" sz="3600" dirty="0" err="1">
                <a:solidFill>
                  <a:srgbClr val="FF0000"/>
                </a:solidFill>
              </a:rPr>
              <a:t>Tapping</a:t>
            </a:r>
            <a:endParaRPr lang="es-ES" sz="3600" dirty="0">
              <a:solidFill>
                <a:srgbClr val="FF0000"/>
              </a:solidFill>
            </a:endParaRPr>
          </a:p>
        </p:txBody>
      </p:sp>
      <p:sp>
        <p:nvSpPr>
          <p:cNvPr id="3" name="2 Marcador de contenido"/>
          <p:cNvSpPr>
            <a:spLocks noGrp="1"/>
          </p:cNvSpPr>
          <p:nvPr>
            <p:ph idx="1"/>
          </p:nvPr>
        </p:nvSpPr>
        <p:spPr>
          <a:xfrm>
            <a:off x="457200" y="1600200"/>
            <a:ext cx="8435280" cy="4781128"/>
          </a:xfrm>
        </p:spPr>
        <p:txBody>
          <a:bodyPr>
            <a:normAutofit fontScale="55000" lnSpcReduction="20000"/>
          </a:bodyPr>
          <a:lstStyle/>
          <a:p>
            <a:pPr algn="just"/>
            <a:r>
              <a:rPr lang="es-ES" dirty="0">
                <a:solidFill>
                  <a:schemeClr val="tx1">
                    <a:lumMod val="75000"/>
                    <a:lumOff val="25000"/>
                  </a:schemeClr>
                </a:solidFill>
              </a:rPr>
              <a:t>Dependen principalmente de la pericia con la que se lo practique, aunque es posible obtener resultados extraordinarios, incluso </a:t>
            </a:r>
            <a:r>
              <a:rPr lang="es-ES" dirty="0" smtClean="0">
                <a:solidFill>
                  <a:schemeClr val="tx1">
                    <a:lumMod val="75000"/>
                    <a:lumOff val="25000"/>
                  </a:schemeClr>
                </a:solidFill>
              </a:rPr>
              <a:t>aplicado </a:t>
            </a:r>
            <a:r>
              <a:rPr lang="es-ES" dirty="0">
                <a:solidFill>
                  <a:schemeClr val="tx1">
                    <a:lumMod val="75000"/>
                    <a:lumOff val="25000"/>
                  </a:schemeClr>
                </a:solidFill>
              </a:rPr>
              <a:t>por principiantes.</a:t>
            </a:r>
          </a:p>
          <a:p>
            <a:pPr marL="0" indent="0">
              <a:buNone/>
            </a:pPr>
            <a:endParaRPr lang="es-ES" dirty="0"/>
          </a:p>
          <a:p>
            <a:r>
              <a:rPr lang="es-ES" b="1" dirty="0">
                <a:solidFill>
                  <a:srgbClr val="002060"/>
                </a:solidFill>
              </a:rPr>
              <a:t>Algunos resultados Positivos:</a:t>
            </a:r>
          </a:p>
          <a:p>
            <a:pPr marL="0" indent="0">
              <a:buNone/>
            </a:pPr>
            <a:endParaRPr lang="es-ES" b="1" dirty="0">
              <a:solidFill>
                <a:srgbClr val="002060"/>
              </a:solidFill>
            </a:endParaRPr>
          </a:p>
          <a:p>
            <a:pPr lvl="0" algn="just"/>
            <a:r>
              <a:rPr lang="es-ES" dirty="0">
                <a:solidFill>
                  <a:schemeClr val="tx1">
                    <a:lumMod val="75000"/>
                    <a:lumOff val="25000"/>
                  </a:schemeClr>
                </a:solidFill>
              </a:rPr>
              <a:t>Desaparición de síntomas de estrés postraumático, pesadillas, pensamientos invasivos. </a:t>
            </a:r>
            <a:endParaRPr lang="es-ES" dirty="0" smtClean="0">
              <a:solidFill>
                <a:schemeClr val="tx1">
                  <a:lumMod val="75000"/>
                  <a:lumOff val="25000"/>
                </a:schemeClr>
              </a:solidFill>
            </a:endParaRP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Fobias resueltas en minutos</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Muchos dolores remiten, incluidas las migrañas, casi instantáneamente</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Muchos terapeutas profesionales manifiestan que obtienen resultados más profundos, rápidos y duraderos</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Algunos atletas reconocen que mejora su rendimiento</a:t>
            </a:r>
            <a:r>
              <a:rPr lang="es-ES" dirty="0" smtClean="0">
                <a:solidFill>
                  <a:schemeClr val="tx1">
                    <a:lumMod val="75000"/>
                    <a:lumOff val="25000"/>
                  </a:schemeClr>
                </a:solidFill>
              </a:rPr>
              <a:t>.</a:t>
            </a:r>
          </a:p>
          <a:p>
            <a:pPr lvl="0" algn="just"/>
            <a:endParaRPr lang="es-ES" sz="600" dirty="0">
              <a:solidFill>
                <a:schemeClr val="tx1">
                  <a:lumMod val="75000"/>
                  <a:lumOff val="25000"/>
                </a:schemeClr>
              </a:solidFill>
            </a:endParaRPr>
          </a:p>
          <a:p>
            <a:pPr lvl="0" algn="just"/>
            <a:r>
              <a:rPr lang="es-ES" dirty="0">
                <a:solidFill>
                  <a:schemeClr val="tx1">
                    <a:lumMod val="75000"/>
                    <a:lumOff val="25000"/>
                  </a:schemeClr>
                </a:solidFill>
              </a:rPr>
              <a:t>Muchas personas con enfermedades graves refieren remisión parcial o total de sus síntomas. </a:t>
            </a:r>
            <a:r>
              <a:rPr lang="es-ES" dirty="0" smtClean="0">
                <a:solidFill>
                  <a:schemeClr val="tx1">
                    <a:lumMod val="75000"/>
                    <a:lumOff val="25000"/>
                  </a:schemeClr>
                </a:solidFill>
              </a:rPr>
              <a:t>Si </a:t>
            </a:r>
            <a:r>
              <a:rPr lang="es-ES" dirty="0">
                <a:solidFill>
                  <a:schemeClr val="tx1">
                    <a:lumMod val="75000"/>
                    <a:lumOff val="25000"/>
                  </a:schemeClr>
                </a:solidFill>
              </a:rPr>
              <a:t>EFT se aplica con destreza, es probable que pueda proporcionar beneficios para las personas afectadas de cualquier enfermedad. PERO NO REEMPLAZA LA EVALUACIÓN Y ATENCIÓN MÉDICA.</a:t>
            </a:r>
          </a:p>
          <a:p>
            <a:endParaRPr lang="es-ES" dirty="0"/>
          </a:p>
        </p:txBody>
      </p:sp>
    </p:spTree>
    <p:extLst>
      <p:ext uri="{BB962C8B-B14F-4D97-AF65-F5344CB8AC3E}">
        <p14:creationId xmlns:p14="http://schemas.microsoft.com/office/powerpoint/2010/main" val="3088943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1044</Words>
  <Application>Microsoft Office PowerPoint</Application>
  <PresentationFormat>Presentación en pantalla (4:3)</PresentationFormat>
  <Paragraphs>171</Paragraphs>
  <Slides>21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21</vt:i4>
      </vt:variant>
    </vt:vector>
  </HeadingPairs>
  <TitlesOfParts>
    <vt:vector size="24" baseType="lpstr">
      <vt:lpstr>Arial</vt:lpstr>
      <vt:lpstr>Calibri</vt:lpstr>
      <vt:lpstr>Tema de Office</vt:lpstr>
      <vt:lpstr>Centro de Entrenamiento en EFT Gary Craig</vt:lpstr>
      <vt:lpstr>Importante</vt:lpstr>
      <vt:lpstr>¿Qué es EFT? -Teoría, Ciencia y Usos</vt:lpstr>
      <vt:lpstr>Presentación de PowerPoint</vt:lpstr>
      <vt:lpstr>El Enunciado del Descubrimiento</vt:lpstr>
      <vt:lpstr>Presentación de PowerPoint</vt:lpstr>
      <vt:lpstr>Presentación de PowerPoint</vt:lpstr>
      <vt:lpstr>Alivio físico</vt:lpstr>
      <vt:lpstr>Resultados Esperados en EFT Tapping</vt:lpstr>
      <vt:lpstr>RESULTADOS NEGATIVOS</vt:lpstr>
      <vt:lpstr>Cómo hacer EFT Tapping básico - La Receta Básica</vt:lpstr>
      <vt:lpstr>Los puntos de EFT Tapping</vt:lpstr>
      <vt:lpstr>Consejos para el Tapping</vt:lpstr>
      <vt:lpstr>Los 5 pasos de la Receta Básica</vt:lpstr>
      <vt:lpstr>Presentación de PowerPoint</vt:lpstr>
      <vt:lpstr>Presentación de PowerPoint</vt:lpstr>
      <vt:lpstr>Presentación de PowerPoint</vt:lpstr>
      <vt:lpstr>Receta Básica - Prueba de manejo</vt:lpstr>
      <vt:lpstr>¿Está satisfecho con el 20% de las posibilidades de EFT Tapping?</vt:lpstr>
      <vt:lpstr>¿Está satisfecho con el 20% de las posibilidades de EFT Tapping?</vt:lpstr>
      <vt:lpstr>¿Por dónde seguir?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Centro de Entrenamiento en EFT Gary Craig</dc:title>
  <dc:creator>Glo y Clau</dc:creator>
  <cp:lastModifiedBy>Claudio</cp:lastModifiedBy>
  <cp:revision>36</cp:revision>
  <dcterms:created xsi:type="dcterms:W3CDTF">2019-07-02T16:40:40Z</dcterms:created>
  <dcterms:modified xsi:type="dcterms:W3CDTF">2025-05-02T12:57:24Z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